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44"/>
  </p:notesMasterIdLst>
  <p:sldIdLst>
    <p:sldId id="263" r:id="rId5"/>
    <p:sldId id="620" r:id="rId6"/>
    <p:sldId id="2145707064" r:id="rId7"/>
    <p:sldId id="2145706927" r:id="rId8"/>
    <p:sldId id="2145706920" r:id="rId9"/>
    <p:sldId id="616" r:id="rId10"/>
    <p:sldId id="1535" r:id="rId11"/>
    <p:sldId id="2145707069" r:id="rId12"/>
    <p:sldId id="2145707124" r:id="rId13"/>
    <p:sldId id="2145707103" r:id="rId14"/>
    <p:sldId id="2145707074" r:id="rId15"/>
    <p:sldId id="2145707070" r:id="rId16"/>
    <p:sldId id="2145707075" r:id="rId17"/>
    <p:sldId id="2145707071" r:id="rId18"/>
    <p:sldId id="2145707068" r:id="rId19"/>
    <p:sldId id="2145707073" r:id="rId20"/>
    <p:sldId id="2145707078" r:id="rId21"/>
    <p:sldId id="2145707079" r:id="rId22"/>
    <p:sldId id="2145707080" r:id="rId23"/>
    <p:sldId id="2145707081" r:id="rId24"/>
    <p:sldId id="2145707082" r:id="rId25"/>
    <p:sldId id="2145707086" r:id="rId26"/>
    <p:sldId id="2145707087" r:id="rId27"/>
    <p:sldId id="2145707088" r:id="rId28"/>
    <p:sldId id="2145707089" r:id="rId29"/>
    <p:sldId id="2145707091" r:id="rId30"/>
    <p:sldId id="2145707097" r:id="rId31"/>
    <p:sldId id="2145707098" r:id="rId32"/>
    <p:sldId id="2145707099" r:id="rId33"/>
    <p:sldId id="2145707100" r:id="rId34"/>
    <p:sldId id="2145707083" r:id="rId35"/>
    <p:sldId id="2145707055" r:id="rId36"/>
    <p:sldId id="2145707101" r:id="rId37"/>
    <p:sldId id="2145707031" r:id="rId38"/>
    <p:sldId id="2145707032" r:id="rId39"/>
    <p:sldId id="302" r:id="rId40"/>
    <p:sldId id="304" r:id="rId41"/>
    <p:sldId id="305" r:id="rId42"/>
    <p:sldId id="2145707102" r:id="rId43"/>
    <p:sldId id="2145707108" r:id="rId44"/>
    <p:sldId id="2145706856" r:id="rId45"/>
    <p:sldId id="2145707056" r:id="rId46"/>
    <p:sldId id="2145707057" r:id="rId47"/>
    <p:sldId id="2145706857" r:id="rId48"/>
    <p:sldId id="2145707028" r:id="rId49"/>
    <p:sldId id="2145707059" r:id="rId50"/>
    <p:sldId id="2145707060" r:id="rId51"/>
    <p:sldId id="2145707027" r:id="rId52"/>
    <p:sldId id="2145707012" r:id="rId53"/>
    <p:sldId id="2145707017" r:id="rId54"/>
    <p:sldId id="2145707016" r:id="rId55"/>
    <p:sldId id="2145707021" r:id="rId56"/>
    <p:sldId id="2145707022" r:id="rId57"/>
    <p:sldId id="2145707023" r:id="rId58"/>
    <p:sldId id="2145707024" r:id="rId59"/>
    <p:sldId id="2145707013" r:id="rId60"/>
    <p:sldId id="2145707033" r:id="rId61"/>
    <p:sldId id="2145707035" r:id="rId62"/>
    <p:sldId id="2145707014" r:id="rId63"/>
    <p:sldId id="2145707036" r:id="rId64"/>
    <p:sldId id="2145707037" r:id="rId65"/>
    <p:sldId id="2145707061" r:id="rId66"/>
    <p:sldId id="2145707026" r:id="rId67"/>
    <p:sldId id="2145707038" r:id="rId68"/>
    <p:sldId id="2145707127" r:id="rId69"/>
    <p:sldId id="2145707025" r:id="rId70"/>
    <p:sldId id="2145707034" r:id="rId71"/>
    <p:sldId id="2145707042" r:id="rId72"/>
    <p:sldId id="2145707041" r:id="rId73"/>
    <p:sldId id="2145707039" r:id="rId74"/>
    <p:sldId id="2145707046" r:id="rId75"/>
    <p:sldId id="2145707062" r:id="rId76"/>
    <p:sldId id="2145707044" r:id="rId77"/>
    <p:sldId id="2145707045" r:id="rId78"/>
    <p:sldId id="2145707105" r:id="rId79"/>
    <p:sldId id="2145707106" r:id="rId80"/>
    <p:sldId id="2145707109" r:id="rId81"/>
    <p:sldId id="2145707111" r:id="rId82"/>
    <p:sldId id="2145707112" r:id="rId83"/>
    <p:sldId id="2145707113" r:id="rId84"/>
    <p:sldId id="2145707114" r:id="rId85"/>
    <p:sldId id="2145707115" r:id="rId86"/>
    <p:sldId id="2145707116" r:id="rId87"/>
    <p:sldId id="2145707117" r:id="rId88"/>
    <p:sldId id="2145707118" r:id="rId89"/>
    <p:sldId id="2145707125" r:id="rId90"/>
    <p:sldId id="2145707058" r:id="rId91"/>
    <p:sldId id="2145706858" r:id="rId92"/>
    <p:sldId id="2145706859" r:id="rId93"/>
    <p:sldId id="2145706862" r:id="rId94"/>
    <p:sldId id="2145707126" r:id="rId95"/>
    <p:sldId id="2145707120" r:id="rId96"/>
    <p:sldId id="2145707119" r:id="rId97"/>
    <p:sldId id="2145707123" r:id="rId98"/>
    <p:sldId id="2145707004" r:id="rId99"/>
    <p:sldId id="2145707121" r:id="rId100"/>
    <p:sldId id="2145707122" r:id="rId101"/>
    <p:sldId id="1781" r:id="rId102"/>
    <p:sldId id="2145706851" r:id="rId103"/>
    <p:sldId id="2145706837" r:id="rId104"/>
    <p:sldId id="2145706839" r:id="rId105"/>
    <p:sldId id="2145706840" r:id="rId106"/>
    <p:sldId id="2145706841" r:id="rId107"/>
    <p:sldId id="2145706842" r:id="rId108"/>
    <p:sldId id="2145706785" r:id="rId109"/>
    <p:sldId id="2145706786" r:id="rId110"/>
    <p:sldId id="1788" r:id="rId111"/>
    <p:sldId id="1785" r:id="rId112"/>
    <p:sldId id="1799" r:id="rId113"/>
    <p:sldId id="2145706825" r:id="rId114"/>
    <p:sldId id="1819" r:id="rId115"/>
    <p:sldId id="1784" r:id="rId116"/>
    <p:sldId id="2145706802" r:id="rId117"/>
    <p:sldId id="2145706801" r:id="rId118"/>
    <p:sldId id="2145706787" r:id="rId119"/>
    <p:sldId id="2145706993" r:id="rId120"/>
    <p:sldId id="2145706794" r:id="rId121"/>
    <p:sldId id="2145707005" r:id="rId122"/>
    <p:sldId id="2145706994" r:id="rId123"/>
    <p:sldId id="2145706791" r:id="rId124"/>
    <p:sldId id="2145706991" r:id="rId125"/>
    <p:sldId id="2145706992" r:id="rId126"/>
    <p:sldId id="2145706995" r:id="rId127"/>
    <p:sldId id="2145707006" r:id="rId128"/>
    <p:sldId id="2145707011" r:id="rId129"/>
    <p:sldId id="2145706996" r:id="rId130"/>
    <p:sldId id="2145706998" r:id="rId131"/>
    <p:sldId id="2145706999" r:id="rId132"/>
    <p:sldId id="2145706997" r:id="rId133"/>
    <p:sldId id="2145707000" r:id="rId134"/>
    <p:sldId id="2145707007" r:id="rId135"/>
    <p:sldId id="2145707008" r:id="rId136"/>
    <p:sldId id="2145707009" r:id="rId137"/>
    <p:sldId id="2145707001" r:id="rId138"/>
    <p:sldId id="2145707002" r:id="rId139"/>
    <p:sldId id="2145707003" r:id="rId140"/>
    <p:sldId id="2145707048" r:id="rId141"/>
    <p:sldId id="2145707049" r:id="rId142"/>
    <p:sldId id="256" r:id="rId143"/>
  </p:sldIdLst>
  <p:sldSz cx="12192000" cy="6858000"/>
  <p:notesSz cx="6858000" cy="9144000"/>
  <p:embeddedFontLst>
    <p:embeddedFont>
      <p:font typeface="Avenir" panose="02000503020000020003" pitchFamily="2" charset="0"/>
      <p:regular r:id="rId145"/>
      <p:italic r:id="rId146"/>
    </p:embeddedFon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ambria Math" panose="02040503050406030204" pitchFamily="18" charset="0"/>
      <p:regular r:id="rId151"/>
    </p:embeddedFont>
    <p:embeddedFont>
      <p:font typeface="Lato Light" panose="020F0502020204030203" pitchFamily="34" charset="0"/>
      <p:regular r:id="rId152"/>
      <p:italic r:id="rId153"/>
    </p:embeddedFont>
    <p:embeddedFont>
      <p:font typeface="Lato Thin" panose="020F0502020204030203" pitchFamily="34" charset="0"/>
      <p:regular r:id="rId154"/>
      <p:italic r:id="rId1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3"/>
    <p:restoredTop sz="96190"/>
  </p:normalViewPr>
  <p:slideViewPr>
    <p:cSldViewPr snapToGrid="0">
      <p:cViewPr>
        <p:scale>
          <a:sx n="60" d="100"/>
          <a:sy n="60" d="100"/>
        </p:scale>
        <p:origin x="180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5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font" Target="fonts/font6.fntdata"/><Relationship Id="rId155" Type="http://schemas.openxmlformats.org/officeDocument/2006/relationships/font" Target="fonts/font11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7.fntdata"/><Relationship Id="rId156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9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10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35593-425C-9A40-B47E-77985B4E93D5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2A2AB-B00B-D845-BA79-70BD1A3AF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2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991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699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72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694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03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25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54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1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B84-46D0-0546-8D92-98EDF12227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69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F0753-9056-AC45-ADD6-E32CFD2F000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95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20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770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546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35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2A2AB-B00B-D845-BA79-70BD1A3AFB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99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073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250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D6D776-A8CE-6396-3AE3-0978CA317F0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E9511-2037-7C05-CC2A-6A59114049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1307" y="1681571"/>
            <a:ext cx="5283200" cy="304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3EED09-C854-F389-5E7A-E9156666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4053254"/>
            <a:ext cx="12192000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96AC-DAE5-85DB-BF63-10A47E9C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3B19-10CB-86BF-49BC-F659BF1F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3281"/>
            <a:ext cx="3281107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0D78D-D740-B49B-0F00-39805492F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823881"/>
            <a:ext cx="3281107" cy="3365781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CC7D0-485D-850A-63CD-F8C79613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DE45-E49F-5548-B024-E831367826A9}" type="datetime1">
              <a:rPr lang="en-US" smtClean="0"/>
              <a:t>7/29/23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0ABD5-A08B-BBB1-7867-A4A2A3D4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5A19F-ECC4-D97E-A296-775D1A12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AF4725-675C-6596-63AD-65DD176BF1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55446" y="1833281"/>
            <a:ext cx="3281107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F70E9D-EB10-945F-D014-365AB0A2A34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55446" y="2823881"/>
            <a:ext cx="3281107" cy="3365781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6E9859-150D-34A6-A1D4-FFDF7D37CB4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71104" y="1833281"/>
            <a:ext cx="3281107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47768E-E540-95DF-4AC3-5567D356ACD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104" y="2823881"/>
            <a:ext cx="3281107" cy="3365781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202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BB41-8268-95E4-5D8F-25B948B6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E3BEE-43B8-192E-7294-26D5884E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48DD-43B6-D44D-A28F-46DC4982DE63}" type="datetime1">
              <a:rPr lang="en-US" smtClean="0"/>
              <a:t>7/29/23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C69A0-6874-11F2-C4EE-5B452692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67A41-BF61-3437-DA2F-6DF83DE4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148346D-0CF5-5F4E-6843-B2375465D8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55788"/>
            <a:ext cx="2089150" cy="20891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A2492FB-5C72-102E-AA78-598D63E6A1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2946" y="1855788"/>
            <a:ext cx="2089150" cy="20891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85FB135-7083-AE47-B707-DA4BE119C9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7692" y="1855788"/>
            <a:ext cx="2089150" cy="20891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7321FB3-9E9A-9FAE-0F22-B4A1024622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52439" y="1855788"/>
            <a:ext cx="2089150" cy="20891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EEA1E2-42F0-B544-D1F6-BF9D243D1B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199" y="4062413"/>
            <a:ext cx="2168769" cy="186372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A0CF2C-AAD1-965F-7546-1E68C0D089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5022" y="4062413"/>
            <a:ext cx="2168769" cy="186372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C009012-DB94-09B2-90FD-FEA9F732E0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4938" y="4062413"/>
            <a:ext cx="2168769" cy="186372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BEF52B2-4C9E-7CD4-DDB4-C1C47CA823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17269" y="4062413"/>
            <a:ext cx="2168769" cy="186372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367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336D1-F7F6-84C6-FA99-CB922D02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705B-AEA3-3446-B250-71237644338D}" type="datetime1">
              <a:rPr lang="en-US" smtClean="0"/>
              <a:t>7/29/23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59651-7472-6A4C-D30B-941DE0EB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150AF-4F5C-7E43-FA56-F561D98F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9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D1C6-47AF-5BED-7B2E-90F61B9A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368B-1DC1-B9D6-E034-C641A4C9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0D3A8-29B5-E668-F458-D41501E8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03EFB-16DC-6804-4C0A-685349D0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AB4-197B-F44D-B031-B646586872B7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EFCF9-4766-3CC3-2190-DD8CA9CE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91CAD-77E2-2185-37B9-DBBB645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7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C479-678A-9679-C861-28AA0AE2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78260" cy="1600200"/>
          </a:xfrm>
        </p:spPr>
        <p:txBody>
          <a:bodyPr anchor="b"/>
          <a:lstStyle>
            <a:lvl1pPr>
              <a:defRPr sz="3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47198-E035-2559-F63E-13E84187D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84013" y="1371600"/>
            <a:ext cx="3619845" cy="36198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A6000-5297-A377-48E7-3195D43D3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782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AADB-C31E-DF44-CE31-862E0E5F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B85E-1E43-6843-9C7F-03360C0000D7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7A808-064F-835C-64DE-EEEDED9A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65B0-46F9-EBEB-38D4-DD8E4757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C479-678A-9679-C861-28AA0AE2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78260" cy="1600200"/>
          </a:xfrm>
        </p:spPr>
        <p:txBody>
          <a:bodyPr anchor="b"/>
          <a:lstStyle>
            <a:lvl1pPr>
              <a:defRPr sz="3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A6000-5297-A377-48E7-3195D43D3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782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F9410C6-49D9-174D-AEB6-FEBFB93946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0" y="0"/>
            <a:ext cx="620395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2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74E6-D90D-47DC-9DBA-5B231DE071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0797" y="1816880"/>
            <a:ext cx="5253734" cy="2966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22">
                <a:latin typeface="Cambridge" panose="00000500000000000000" pitchFamily="50" charset="0"/>
                <a:ea typeface="Cambridge" panose="00000500000000000000" pitchFamily="50" charset="0"/>
              </a:defRPr>
            </a:lvl1pPr>
          </a:lstStyle>
          <a:p>
            <a:pPr marL="0" marR="0" lvl="0" indent="0" algn="l" defTabSz="913152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Over 36 billion data records were stolen or exposed in the first half of 2020 alone, causing irreparable economic damage to individuals, companies, and governments alike.</a:t>
            </a:r>
            <a:r>
              <a:rPr kumimoji="0" lang="en-GB" sz="2422" b="0" i="0" u="none" strike="noStrike" kern="1200" cap="none" spc="-31" normalizeH="0" baseline="31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dge"/>
                <a:ea typeface="+mn-ea"/>
                <a:cs typeface="Cambridge"/>
              </a:rPr>
              <a:t> 1</a:t>
            </a:r>
            <a:r>
              <a:rPr lang="en-US" dirty="0"/>
              <a:t> According to an audit analytics report on cyber-breaches, these data breaches cost an average of $116 million for publicly traded companies.</a:t>
            </a:r>
            <a:r>
              <a:rPr kumimoji="0" lang="en-GB" sz="2422" b="0" i="0" u="none" strike="noStrike" kern="1200" cap="none" spc="-9" normalizeH="0" baseline="31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dge"/>
                <a:ea typeface="+mn-ea"/>
                <a:cs typeface="Cambridge"/>
              </a:rPr>
              <a:t> 2</a:t>
            </a:r>
            <a:endParaRPr kumimoji="0" lang="en-GB" sz="2422" b="0" i="0" u="none" strike="noStrike" kern="1200" cap="none" spc="0" normalizeH="0" baseline="31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dge"/>
              <a:ea typeface="+mn-ea"/>
              <a:cs typeface="Cambridge"/>
            </a:endParaRPr>
          </a:p>
          <a:p>
            <a:pPr lv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873FA-726B-4501-B942-EE66203830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291" y="5114181"/>
            <a:ext cx="5263240" cy="820960"/>
          </a:xfrm>
          <a:prstGeom prst="rect">
            <a:avLst/>
          </a:prstGeom>
        </p:spPr>
        <p:txBody>
          <a:bodyPr/>
          <a:lstStyle>
            <a:lvl1pPr marL="276880" indent="-276880">
              <a:buFont typeface="+mj-lt"/>
              <a:buAutoNum type="arabicPeriod"/>
              <a:defRPr sz="1211">
                <a:latin typeface="Cambridge" panose="00000500000000000000" pitchFamily="50" charset="0"/>
                <a:ea typeface="Cambridge" panose="00000500000000000000" pitchFamily="50" charset="0"/>
              </a:defRPr>
            </a:lvl1pPr>
          </a:lstStyle>
          <a:p>
            <a:pPr lvl="0"/>
            <a:r>
              <a:rPr lang="en-US" dirty="0" err="1"/>
              <a:t>Riskbased</a:t>
            </a:r>
            <a:r>
              <a:rPr lang="en-US" dirty="0"/>
              <a:t> Security. 2020 Q3 Report – Data Breach </a:t>
            </a:r>
            <a:r>
              <a:rPr lang="en-US" dirty="0" err="1"/>
              <a:t>QuickView</a:t>
            </a:r>
            <a:r>
              <a:rPr lang="en-US" dirty="0"/>
              <a:t>. 2020.</a:t>
            </a:r>
          </a:p>
          <a:p>
            <a:pPr lvl="0"/>
            <a:r>
              <a:rPr lang="en-US" dirty="0"/>
              <a:t>Nicodemus, Aaron. Report: Average data breach costs public companies $116 million. Compliance Week. June 9, 2020.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17FEEB-C4AD-45FF-B879-CD8640533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683" y="307620"/>
            <a:ext cx="4264889" cy="9208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22">
                <a:latin typeface="+mj-lt"/>
              </a:defRPr>
            </a:lvl1pPr>
          </a:lstStyle>
          <a:p>
            <a:r>
              <a:rPr lang="en-US" dirty="0"/>
              <a:t>TITLE MUST BE WRITTEN IN ALL CAPS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15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3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918858" y="-14514"/>
            <a:ext cx="8285843" cy="6872514"/>
          </a:xfrm>
          <a:custGeom>
            <a:avLst/>
            <a:gdLst>
              <a:gd name="connsiteX0" fmla="*/ 0 w 8273143"/>
              <a:gd name="connsiteY0" fmla="*/ 6858000 h 6858000"/>
              <a:gd name="connsiteX1" fmla="*/ 1714500 w 8273143"/>
              <a:gd name="connsiteY1" fmla="*/ 0 h 6858000"/>
              <a:gd name="connsiteX2" fmla="*/ 6558643 w 8273143"/>
              <a:gd name="connsiteY2" fmla="*/ 0 h 6858000"/>
              <a:gd name="connsiteX3" fmla="*/ 8273143 w 8273143"/>
              <a:gd name="connsiteY3" fmla="*/ 6858000 h 6858000"/>
              <a:gd name="connsiteX4" fmla="*/ 0 w 8273143"/>
              <a:gd name="connsiteY4" fmla="*/ 6858000 h 6858000"/>
              <a:gd name="connsiteX0" fmla="*/ 0 w 8285843"/>
              <a:gd name="connsiteY0" fmla="*/ 6872514 h 6872514"/>
              <a:gd name="connsiteX1" fmla="*/ 1714500 w 8285843"/>
              <a:gd name="connsiteY1" fmla="*/ 14514 h 6872514"/>
              <a:gd name="connsiteX2" fmla="*/ 8285843 w 8285843"/>
              <a:gd name="connsiteY2" fmla="*/ 0 h 6872514"/>
              <a:gd name="connsiteX3" fmla="*/ 8273143 w 8285843"/>
              <a:gd name="connsiteY3" fmla="*/ 6872514 h 6872514"/>
              <a:gd name="connsiteX4" fmla="*/ 0 w 8285843"/>
              <a:gd name="connsiteY4" fmla="*/ 6872514 h 6872514"/>
              <a:gd name="connsiteX0" fmla="*/ 0 w 8285843"/>
              <a:gd name="connsiteY0" fmla="*/ 6916057 h 6916057"/>
              <a:gd name="connsiteX1" fmla="*/ 2193471 w 8285843"/>
              <a:gd name="connsiteY1" fmla="*/ 0 h 6916057"/>
              <a:gd name="connsiteX2" fmla="*/ 8285843 w 8285843"/>
              <a:gd name="connsiteY2" fmla="*/ 43543 h 6916057"/>
              <a:gd name="connsiteX3" fmla="*/ 8273143 w 8285843"/>
              <a:gd name="connsiteY3" fmla="*/ 6916057 h 6916057"/>
              <a:gd name="connsiteX4" fmla="*/ 0 w 8285843"/>
              <a:gd name="connsiteY4" fmla="*/ 6916057 h 6916057"/>
              <a:gd name="connsiteX0" fmla="*/ 0 w 8285843"/>
              <a:gd name="connsiteY0" fmla="*/ 6872514 h 6872514"/>
              <a:gd name="connsiteX1" fmla="*/ 2193471 w 8285843"/>
              <a:gd name="connsiteY1" fmla="*/ 8845 h 6872514"/>
              <a:gd name="connsiteX2" fmla="*/ 8285843 w 8285843"/>
              <a:gd name="connsiteY2" fmla="*/ 0 h 6872514"/>
              <a:gd name="connsiteX3" fmla="*/ 8273143 w 8285843"/>
              <a:gd name="connsiteY3" fmla="*/ 6872514 h 6872514"/>
              <a:gd name="connsiteX4" fmla="*/ 0 w 8285843"/>
              <a:gd name="connsiteY4" fmla="*/ 6872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5843" h="6872514">
                <a:moveTo>
                  <a:pt x="0" y="6872514"/>
                </a:moveTo>
                <a:lnTo>
                  <a:pt x="2193471" y="8845"/>
                </a:lnTo>
                <a:lnTo>
                  <a:pt x="8285843" y="0"/>
                </a:lnTo>
                <a:cubicBezTo>
                  <a:pt x="8281610" y="2290838"/>
                  <a:pt x="8277376" y="4581676"/>
                  <a:pt x="8273143" y="6872514"/>
                </a:cubicBezTo>
                <a:lnTo>
                  <a:pt x="0" y="6872514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9872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3C926-1FCC-D656-7DBA-4F931AB7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97" y="250876"/>
            <a:ext cx="10515600" cy="727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0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C7982-F8A4-03BF-80A8-28B90725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C00C-8C64-C043-B6BC-E9D02D506BBC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A5AF-454E-B57C-C5B6-016BC623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6FFA4-BB9A-446F-1ADE-0BAB200A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E11AC-E0FD-6E5C-0AA6-EEFAF6F47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990" y="1377006"/>
            <a:ext cx="9144000" cy="2387600"/>
          </a:xfrm>
        </p:spPr>
        <p:txBody>
          <a:bodyPr anchor="b"/>
          <a:lstStyle>
            <a:lvl1pPr algn="l"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74F8D-4507-0EF5-CBEF-A6B783396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990" y="385668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062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C17CE68-6A8D-412B-A06F-94D54BA09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1021757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2023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7"/>
          <p:cNvGrpSpPr/>
          <p:nvPr userDrawn="1"/>
        </p:nvGrpSpPr>
        <p:grpSpPr>
          <a:xfrm rot="20674669">
            <a:off x="-8769489" y="-11778817"/>
            <a:ext cx="16077776" cy="16322072"/>
            <a:chOff x="2727789" y="-10719254"/>
            <a:chExt cx="16077776" cy="16322072"/>
          </a:xfrm>
        </p:grpSpPr>
        <p:sp>
          <p:nvSpPr>
            <p:cNvPr id="32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4345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16FC-9CD0-C25A-E3D6-939C492A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332"/>
            <a:ext cx="10515600" cy="1019356"/>
          </a:xfrm>
        </p:spPr>
        <p:txBody>
          <a:bodyPr anchor="ctr">
            <a:noAutofit/>
          </a:bodyPr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8300-BF08-7854-EE82-EC52A6162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D4D86-6C65-4879-2964-0D1BD99A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E32-6328-3C48-BE6F-78C3EB06EB3B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002B-B906-4AC0-C79D-B7EAA8DB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308001-55F9-BC37-0E5D-6AA409D7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0854" y="6356350"/>
            <a:ext cx="2866292" cy="365125"/>
          </a:xfrm>
        </p:spPr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648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16FC-9CD0-C25A-E3D6-939C492A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332"/>
            <a:ext cx="5386754" cy="1019356"/>
          </a:xfrm>
        </p:spPr>
        <p:txBody>
          <a:bodyPr anchor="t">
            <a:noAutofit/>
          </a:bodyPr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8300-BF08-7854-EE82-EC52A616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754" cy="42320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4BE836-393B-B34C-191D-34804AB817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7013" y="0"/>
            <a:ext cx="5614987" cy="61990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3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3BAB1A-67F3-003B-EC88-FC61EB4DFCC2}"/>
              </a:ext>
            </a:extLst>
          </p:cNvPr>
          <p:cNvSpPr/>
          <p:nvPr userDrawn="1"/>
        </p:nvSpPr>
        <p:spPr>
          <a:xfrm>
            <a:off x="0" y="-1"/>
            <a:ext cx="12192000" cy="62337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D0FD8-6F49-560A-3061-A2CFC2A57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3429000"/>
            <a:ext cx="12192000" cy="280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07F04-F40C-2E0D-AE7B-8728B9E3D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45" r="4738"/>
          <a:stretch/>
        </p:blipFill>
        <p:spPr>
          <a:xfrm>
            <a:off x="1" y="-1"/>
            <a:ext cx="12192000" cy="59342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4012-8A60-6671-4546-35B1B28B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68" y="2779233"/>
            <a:ext cx="9522385" cy="649767"/>
          </a:xfr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160885-50D1-10AA-3A07-CEB71303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68" y="3552956"/>
            <a:ext cx="9522385" cy="649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04F0A-C3E1-1ECE-5D97-A22211A0CAF3}"/>
              </a:ext>
            </a:extLst>
          </p:cNvPr>
          <p:cNvSpPr/>
          <p:nvPr userDrawn="1"/>
        </p:nvSpPr>
        <p:spPr>
          <a:xfrm>
            <a:off x="1933245" y="3003004"/>
            <a:ext cx="202223" cy="202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3BAB1A-67F3-003B-EC88-FC61EB4DFCC2}"/>
              </a:ext>
            </a:extLst>
          </p:cNvPr>
          <p:cNvSpPr/>
          <p:nvPr userDrawn="1"/>
        </p:nvSpPr>
        <p:spPr>
          <a:xfrm>
            <a:off x="0" y="-1"/>
            <a:ext cx="12192000" cy="623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D0FD8-6F49-560A-3061-A2CFC2A57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3429000"/>
            <a:ext cx="12192000" cy="280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07F04-F40C-2E0D-AE7B-8728B9E3D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45" r="4738"/>
          <a:stretch/>
        </p:blipFill>
        <p:spPr>
          <a:xfrm>
            <a:off x="0" y="-1"/>
            <a:ext cx="12192001" cy="59342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4012-8A60-6671-4546-35B1B28B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68" y="2779233"/>
            <a:ext cx="9522385" cy="649767"/>
          </a:xfr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160885-50D1-10AA-3A07-CEB71303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68" y="3552956"/>
            <a:ext cx="9522385" cy="649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04F0A-C3E1-1ECE-5D97-A22211A0CAF3}"/>
              </a:ext>
            </a:extLst>
          </p:cNvPr>
          <p:cNvSpPr/>
          <p:nvPr userDrawn="1"/>
        </p:nvSpPr>
        <p:spPr>
          <a:xfrm>
            <a:off x="1933245" y="3003004"/>
            <a:ext cx="202223" cy="202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6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3BAB1A-67F3-003B-EC88-FC61EB4DFCC2}"/>
              </a:ext>
            </a:extLst>
          </p:cNvPr>
          <p:cNvSpPr/>
          <p:nvPr userDrawn="1"/>
        </p:nvSpPr>
        <p:spPr>
          <a:xfrm>
            <a:off x="0" y="-1"/>
            <a:ext cx="12192000" cy="6233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D0FD8-6F49-560A-3061-A2CFC2A57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3429000"/>
            <a:ext cx="12192000" cy="280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07F04-F40C-2E0D-AE7B-8728B9E3D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45" r="4738"/>
          <a:stretch/>
        </p:blipFill>
        <p:spPr>
          <a:xfrm>
            <a:off x="0" y="-1"/>
            <a:ext cx="12192001" cy="59342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4012-8A60-6671-4546-35B1B28B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68" y="2779233"/>
            <a:ext cx="9522385" cy="649767"/>
          </a:xfr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160885-50D1-10AA-3A07-CEB71303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68" y="3552956"/>
            <a:ext cx="9522385" cy="649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04F0A-C3E1-1ECE-5D97-A22211A0CAF3}"/>
              </a:ext>
            </a:extLst>
          </p:cNvPr>
          <p:cNvSpPr/>
          <p:nvPr userDrawn="1"/>
        </p:nvSpPr>
        <p:spPr>
          <a:xfrm>
            <a:off x="1933245" y="3003004"/>
            <a:ext cx="202223" cy="202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3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66AFA037-6491-B7CD-4A4D-1DFE02B6E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2337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3BAB1A-67F3-003B-EC88-FC61EB4DFCC2}"/>
              </a:ext>
            </a:extLst>
          </p:cNvPr>
          <p:cNvSpPr/>
          <p:nvPr userDrawn="1"/>
        </p:nvSpPr>
        <p:spPr>
          <a:xfrm>
            <a:off x="0" y="-1"/>
            <a:ext cx="12192000" cy="6233747"/>
          </a:xfrm>
          <a:prstGeom prst="rect">
            <a:avLst/>
          </a:prstGeom>
          <a:solidFill>
            <a:schemeClr val="tx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D0FD8-6F49-560A-3061-A2CFC2A57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3429000"/>
            <a:ext cx="12192000" cy="280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07F04-F40C-2E0D-AE7B-8728B9E3D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45" r="4738"/>
          <a:stretch/>
        </p:blipFill>
        <p:spPr>
          <a:xfrm>
            <a:off x="0" y="-1"/>
            <a:ext cx="12192001" cy="59342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4012-8A60-6671-4546-35B1B28B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68" y="2779233"/>
            <a:ext cx="9522385" cy="649767"/>
          </a:xfr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160885-50D1-10AA-3A07-CEB71303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68" y="3552956"/>
            <a:ext cx="9522385" cy="649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04F0A-C3E1-1ECE-5D97-A22211A0CAF3}"/>
              </a:ext>
            </a:extLst>
          </p:cNvPr>
          <p:cNvSpPr/>
          <p:nvPr userDrawn="1"/>
        </p:nvSpPr>
        <p:spPr>
          <a:xfrm>
            <a:off x="1933245" y="3003004"/>
            <a:ext cx="202223" cy="202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3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A5F0-9C5C-AD4F-536B-D524F3DE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028"/>
          </a:xfrm>
        </p:spPr>
        <p:txBody>
          <a:bodyPr anchor="ctr"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67D3-10AC-DF56-ECEE-14915C093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45659"/>
            <a:ext cx="5181600" cy="3931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64B11-1428-9683-2D57-498928B4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5659"/>
            <a:ext cx="5181600" cy="3931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B9F06-82C4-2777-5222-602472FA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761B-8955-544A-8CB0-BAA53F0E90B9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5BC01-95BC-1A75-74A9-FB931586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Quantinuum Ltd.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9E85-E423-DAE5-8335-2525954C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295AA-BA09-954A-BFEA-BC010EA4D0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6591D5-E649-602F-9D20-9851C1824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58900"/>
            <a:ext cx="10618788" cy="7524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0152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A048-43AC-CEE5-DE8B-DBF08EEB96C0}"/>
              </a:ext>
            </a:extLst>
          </p:cNvPr>
          <p:cNvSpPr/>
          <p:nvPr userDrawn="1"/>
        </p:nvSpPr>
        <p:spPr>
          <a:xfrm>
            <a:off x="0" y="6198577"/>
            <a:ext cx="12192000" cy="65942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A35D0-C70A-5649-487E-454B463B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5E44C-B8F6-6F73-6C07-30D4D1B73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95792" y="6356350"/>
            <a:ext cx="1058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Object Sans" pitchFamily="2" charset="77"/>
                <a:cs typeface="Arial" panose="020B0604020202020204" pitchFamily="34" charset="0"/>
              </a:defRPr>
            </a:lvl1pPr>
          </a:lstStyle>
          <a:p>
            <a:fld id="{DD92C8BF-0638-B441-950D-96A22DFD2D94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270AF-DD32-CC12-FA21-9DAEB347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9162" y="6356350"/>
            <a:ext cx="3077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Object Sans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2023 Quantinuum Ltd.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180E-57ED-242B-B0EA-F51E7B13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649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Object Sans" pitchFamily="2" charset="77"/>
                <a:cs typeface="Arial" panose="020B0604020202020204" pitchFamily="34" charset="0"/>
              </a:defRPr>
            </a:lvl1pPr>
          </a:lstStyle>
          <a:p>
            <a:fld id="{483295AA-BA09-954A-BFEA-BC010EA4D05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F998D-B6FC-27DD-4227-02B900FA0A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78423" y="6334125"/>
            <a:ext cx="2241699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5F2D6-A3CA-A82F-C0DE-0D83B416F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83" t="6099" r="6070" b="42921"/>
          <a:stretch/>
        </p:blipFill>
        <p:spPr>
          <a:xfrm>
            <a:off x="0" y="3382021"/>
            <a:ext cx="12192000" cy="28047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F61A-A776-86A3-B25C-DB5DF5472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3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6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69" r:id="rId4"/>
    <p:sldLayoutId id="2147483661" r:id="rId5"/>
    <p:sldLayoutId id="2147483670" r:id="rId6"/>
    <p:sldLayoutId id="2147483671" r:id="rId7"/>
    <p:sldLayoutId id="2147483672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68" r:id="rId15"/>
    <p:sldLayoutId id="2147483673" r:id="rId16"/>
    <p:sldLayoutId id="2147483674" r:id="rId17"/>
    <p:sldLayoutId id="2147483675" r:id="rId18"/>
    <p:sldLayoutId id="2147483693" r:id="rId19"/>
    <p:sldLayoutId id="2147483694" r:id="rId20"/>
    <p:sldLayoutId id="2147483703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chemeClr val="tx1"/>
          </a:solidFill>
          <a:latin typeface="Object Sans" pitchFamily="2" charset="77"/>
          <a:ea typeface="+mj-ea"/>
          <a:cs typeface="Gotham Book" pitchFamily="2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Wingdings" pitchFamily="2" charset="2"/>
        <a:buChar char="§"/>
        <a:defRPr sz="2400" b="0" i="0" kern="1200">
          <a:solidFill>
            <a:schemeClr val="tx2"/>
          </a:solidFill>
          <a:latin typeface="Object Sans Thin" pitchFamily="2" charset="77"/>
          <a:ea typeface="+mn-ea"/>
          <a:cs typeface="Arial" panose="020B0604020202020204" pitchFamily="34" charset="0"/>
        </a:defRPr>
      </a:lvl1pPr>
      <a:lvl2pPr marL="5029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ystem Font Regular"/>
        <a:buChar char="-"/>
        <a:defRPr sz="2000" b="0" i="0" kern="1200">
          <a:solidFill>
            <a:schemeClr val="tx2"/>
          </a:solidFill>
          <a:latin typeface="Object Sans Thin" pitchFamily="2" charset="77"/>
          <a:ea typeface="+mn-ea"/>
          <a:cs typeface="Arial" panose="020B0604020202020204" pitchFamily="34" charset="0"/>
        </a:defRPr>
      </a:lvl2pPr>
      <a:lvl3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Object Sans Thin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itchFamily="2" charset="2"/>
        <a:buChar char="§"/>
        <a:defRPr sz="1800" b="0" i="0" kern="1200">
          <a:solidFill>
            <a:schemeClr val="tx1"/>
          </a:solidFill>
          <a:latin typeface="Object Sans Thin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itchFamily="2" charset="2"/>
        <a:buChar char="§"/>
        <a:defRPr sz="1800" b="0" i="0" kern="1200">
          <a:solidFill>
            <a:schemeClr val="tx1"/>
          </a:solidFill>
          <a:latin typeface="Object Sans Thin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0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30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7" Type="http://schemas.openxmlformats.org/officeDocument/2006/relationships/image" Target="../media/image230.emf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6.emf"/><Relationship Id="rId5" Type="http://schemas.openxmlformats.org/officeDocument/2006/relationships/image" Target="../media/image224.emf"/><Relationship Id="rId4" Type="http://schemas.openxmlformats.org/officeDocument/2006/relationships/hyperlink" Target="https://arxiv.org/abs/1202.5822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5" Type="http://schemas.openxmlformats.org/officeDocument/2006/relationships/image" Target="../media/image232.png"/><Relationship Id="rId4" Type="http://schemas.openxmlformats.org/officeDocument/2006/relationships/image" Target="../media/image225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5" Type="http://schemas.openxmlformats.org/officeDocument/2006/relationships/image" Target="../media/image234.png"/><Relationship Id="rId4" Type="http://schemas.openxmlformats.org/officeDocument/2006/relationships/image" Target="../media/image4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39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8.emf"/><Relationship Id="rId5" Type="http://schemas.openxmlformats.org/officeDocument/2006/relationships/image" Target="../media/image230.emf"/><Relationship Id="rId4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opscience.iop.org/issue/2058-9565/8/3" TargetMode="External"/><Relationship Id="rId5" Type="http://schemas.openxmlformats.org/officeDocument/2006/relationships/hyperlink" Target="https://iopscience.iop.org/volume/2058-9565/8" TargetMode="External"/><Relationship Id="rId4" Type="http://schemas.openxmlformats.org/officeDocument/2006/relationships/hyperlink" Target="https://iopscience.iop.org/journal/2058-9565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1.emf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24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1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emf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emf"/><Relationship Id="rId4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emf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emf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0.png"/><Relationship Id="rId3" Type="http://schemas.openxmlformats.org/officeDocument/2006/relationships/image" Target="../media/image1111.png"/><Relationship Id="rId7" Type="http://schemas.openxmlformats.org/officeDocument/2006/relationships/image" Target="../media/image13.png"/><Relationship Id="rId12" Type="http://schemas.openxmlformats.org/officeDocument/2006/relationships/image" Target="../media/image19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11" Type="http://schemas.openxmlformats.org/officeDocument/2006/relationships/image" Target="../media/image1810.png"/><Relationship Id="rId5" Type="http://schemas.openxmlformats.org/officeDocument/2006/relationships/image" Target="../media/image1311.png"/><Relationship Id="rId10" Type="http://schemas.openxmlformats.org/officeDocument/2006/relationships/image" Target="../media/image179.png"/><Relationship Id="rId4" Type="http://schemas.openxmlformats.org/officeDocument/2006/relationships/image" Target="../media/image1210.png"/><Relationship Id="rId9" Type="http://schemas.openxmlformats.org/officeDocument/2006/relationships/image" Target="../media/image17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4.emf"/><Relationship Id="rId7" Type="http://schemas.openxmlformats.org/officeDocument/2006/relationships/image" Target="../media/image61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45.tif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24.png"/><Relationship Id="rId9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8.png"/><Relationship Id="rId4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1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3.png"/><Relationship Id="rId4" Type="http://schemas.openxmlformats.org/officeDocument/2006/relationships/image" Target="../media/image1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9.emf"/><Relationship Id="rId4" Type="http://schemas.openxmlformats.org/officeDocument/2006/relationships/image" Target="../media/image208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2.emf"/><Relationship Id="rId4" Type="http://schemas.openxmlformats.org/officeDocument/2006/relationships/image" Target="../media/image21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AC70-3721-193B-3B5E-F8279156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NISQ Digital Quantum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D78D-D0E1-FEAA-C56B-80A27DD7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Nathan Fitzpatrick</a:t>
            </a:r>
          </a:p>
        </p:txBody>
      </p:sp>
    </p:spTree>
    <p:extLst>
      <p:ext uri="{BB962C8B-B14F-4D97-AF65-F5344CB8AC3E}">
        <p14:creationId xmlns:p14="http://schemas.microsoft.com/office/powerpoint/2010/main" val="324824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3CB2F-9543-574D-A4CF-4A64686D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518" y="2024046"/>
            <a:ext cx="2741243" cy="990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B6DD7-6372-8E4D-8E52-E50762C47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9" y="4286836"/>
            <a:ext cx="8345175" cy="6497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A08D27-1153-9F46-BEF7-4227AEE43097}"/>
              </a:ext>
            </a:extLst>
          </p:cNvPr>
          <p:cNvSpPr txBox="1"/>
          <p:nvPr/>
        </p:nvSpPr>
        <p:spPr>
          <a:xfrm>
            <a:off x="506402" y="1050902"/>
            <a:ext cx="10726041" cy="532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In most cases the Hamiltonian is a weighted linear combination of unitary </a:t>
            </a:r>
            <a:r>
              <a:rPr lang="en-GB" sz="2000" dirty="0" err="1">
                <a:latin typeface="Lato Light" panose="020F0502020204030203" pitchFamily="34" charset="0"/>
              </a:rPr>
              <a:t>Paulis</a:t>
            </a: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Tensor Products of </a:t>
            </a:r>
            <a:r>
              <a:rPr lang="en-GB" sz="2000" dirty="0" err="1">
                <a:latin typeface="Lato Light" panose="020F0502020204030203" pitchFamily="34" charset="0"/>
              </a:rPr>
              <a:t>Paulis</a:t>
            </a: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73FEC-E361-490A-FDCC-7E6B9BFC99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Hamiltonians</a:t>
            </a:r>
          </a:p>
        </p:txBody>
      </p:sp>
    </p:spTree>
    <p:extLst>
      <p:ext uri="{BB962C8B-B14F-4D97-AF65-F5344CB8AC3E}">
        <p14:creationId xmlns:p14="http://schemas.microsoft.com/office/powerpoint/2010/main" val="26798518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6C523-CA37-AF4F-347A-1EEC1403F40F}"/>
              </a:ext>
            </a:extLst>
          </p:cNvPr>
          <p:cNvSpPr txBox="1"/>
          <p:nvPr/>
        </p:nvSpPr>
        <p:spPr>
          <a:xfrm>
            <a:off x="478552" y="820112"/>
            <a:ext cx="12468498" cy="864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Toy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AC963-2084-A572-C9FC-AFC0919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20470"/>
            <a:ext cx="7772400" cy="221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9948F-FC22-7326-360C-2C0F5F2A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5" y="2040918"/>
            <a:ext cx="1276350" cy="272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07F4C-C1A6-CB53-B198-CF8AF96F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42" y="1992812"/>
            <a:ext cx="2908300" cy="53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474C56-AFCA-0C35-245B-5048453E3F1C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AC963-2084-A572-C9FC-AFC0919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306469"/>
            <a:ext cx="7772400" cy="22189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CCBD4-9173-DBD5-4ECA-D1189F787022}"/>
              </a:ext>
            </a:extLst>
          </p:cNvPr>
          <p:cNvCxnSpPr/>
          <p:nvPr/>
        </p:nvCxnSpPr>
        <p:spPr>
          <a:xfrm>
            <a:off x="4927600" y="2463800"/>
            <a:ext cx="0" cy="206164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06CA1A-D455-B604-6DEF-5B8F5F01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337028"/>
            <a:ext cx="3911193" cy="96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DF06F-86F1-6BE1-0236-2F0A748DB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193" y="4682772"/>
            <a:ext cx="4064000" cy="8382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7FDCCC5-B3BA-76FE-2097-9CB81913F1EA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290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AC963-2084-A572-C9FC-AFC0919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128669"/>
            <a:ext cx="7772400" cy="22189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CCBD4-9173-DBD5-4ECA-D1189F787022}"/>
              </a:ext>
            </a:extLst>
          </p:cNvPr>
          <p:cNvCxnSpPr/>
          <p:nvPr/>
        </p:nvCxnSpPr>
        <p:spPr>
          <a:xfrm>
            <a:off x="6769100" y="2286000"/>
            <a:ext cx="0" cy="206164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1D26C3-6E13-2007-8F9B-2D2FFF11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779584"/>
            <a:ext cx="4978400" cy="571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DF7C66-FF04-C99A-6A77-BA3426D9F2B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7331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AC963-2084-A572-C9FC-AFC0919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128669"/>
            <a:ext cx="7772400" cy="22189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CCBD4-9173-DBD5-4ECA-D1189F787022}"/>
              </a:ext>
            </a:extLst>
          </p:cNvPr>
          <p:cNvCxnSpPr/>
          <p:nvPr/>
        </p:nvCxnSpPr>
        <p:spPr>
          <a:xfrm>
            <a:off x="8509000" y="2286000"/>
            <a:ext cx="0" cy="206164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0749061-34DF-D2D2-C292-CA9BB894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4620591"/>
            <a:ext cx="4140200" cy="558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CB0C53-E313-A500-3732-39127086D33B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750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AC963-2084-A572-C9FC-AFC0919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128669"/>
            <a:ext cx="7772400" cy="22189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CCBD4-9173-DBD5-4ECA-D1189F787022}"/>
              </a:ext>
            </a:extLst>
          </p:cNvPr>
          <p:cNvCxnSpPr/>
          <p:nvPr/>
        </p:nvCxnSpPr>
        <p:spPr>
          <a:xfrm>
            <a:off x="10083800" y="2128669"/>
            <a:ext cx="0" cy="206164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4AB0D3-CB90-B89D-DBED-4DC30EB6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5" y="5029200"/>
            <a:ext cx="10525049" cy="46125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5AB5140-AED9-7C53-E16E-604E35C93954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387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477DB-354D-EE50-D33D-5D602305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22" y="3380018"/>
            <a:ext cx="7631686" cy="24198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ADCD20-00ED-F943-A04C-A9C829CDD1C6}"/>
              </a:ext>
            </a:extLst>
          </p:cNvPr>
          <p:cNvSpPr txBox="1"/>
          <p:nvPr/>
        </p:nvSpPr>
        <p:spPr>
          <a:xfrm>
            <a:off x="432991" y="1005091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Operator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C0F013-6A12-2D4B-AE73-EE1BB457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73" y="1216210"/>
            <a:ext cx="2373056" cy="845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09FDB7-BC4C-E04D-9E6E-E5898CBE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49" y="1299079"/>
            <a:ext cx="2150380" cy="777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6EF34F-CDCC-704F-BC40-FBFD241DAB74}"/>
              </a:ext>
            </a:extLst>
          </p:cNvPr>
          <p:cNvSpPr txBox="1"/>
          <p:nvPr/>
        </p:nvSpPr>
        <p:spPr>
          <a:xfrm>
            <a:off x="432991" y="1996887"/>
            <a:ext cx="9687995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400" dirty="0">
                <a:latin typeface="Lato Light" panose="020F0502020204030203" pitchFamily="34" charset="0"/>
              </a:rPr>
              <a:t>Renormalised block encoding if ||h|| &gt; 1. If H is unitary ||h|| = 1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18D145-9483-F58D-79CC-466DBBFEFFF1}"/>
              </a:ext>
            </a:extLst>
          </p:cNvPr>
          <p:cNvSpPr/>
          <p:nvPr/>
        </p:nvSpPr>
        <p:spPr>
          <a:xfrm>
            <a:off x="6305247" y="3326268"/>
            <a:ext cx="1467152" cy="16058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598DF-9634-D266-24D6-196DEBBC628D}"/>
              </a:ext>
            </a:extLst>
          </p:cNvPr>
          <p:cNvSpPr txBox="1"/>
          <p:nvPr/>
        </p:nvSpPr>
        <p:spPr>
          <a:xfrm flipV="1">
            <a:off x="1714499" y="6057850"/>
            <a:ext cx="48298" cy="504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FA8F22C-FD60-59B0-E737-544860B7B584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Block encoding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D299D-7C6D-E462-9063-BE1B7B339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247" y="2928381"/>
            <a:ext cx="1223991" cy="277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0E92A-F16D-B148-FA96-BBC2C8D9B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212" y="2936862"/>
            <a:ext cx="1541912" cy="2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00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6A37AD-8BA7-6644-8D0C-82387371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84" y="1703424"/>
            <a:ext cx="8593632" cy="21344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BB39B-8422-E084-DB77-5FCFDC85EBA4}"/>
              </a:ext>
            </a:extLst>
          </p:cNvPr>
          <p:cNvSpPr txBox="1"/>
          <p:nvPr/>
        </p:nvSpPr>
        <p:spPr>
          <a:xfrm>
            <a:off x="9645100" y="3252124"/>
            <a:ext cx="747716" cy="4632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4565C8-D772-28A4-2B31-557613A57A1E}"/>
              </a:ext>
            </a:extLst>
          </p:cNvPr>
          <p:cNvSpPr/>
          <p:nvPr/>
        </p:nvSpPr>
        <p:spPr>
          <a:xfrm>
            <a:off x="3387174" y="1834411"/>
            <a:ext cx="5243512" cy="213448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A5F4-EF83-52AD-4AC4-123C36DA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86" y="1188407"/>
            <a:ext cx="1092200" cy="3937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6EBD07-1C5C-F132-C225-9F6F7E113ECC}"/>
              </a:ext>
            </a:extLst>
          </p:cNvPr>
          <p:cNvGraphicFramePr>
            <a:graphicFrameLocks noGrp="1"/>
          </p:cNvGraphicFramePr>
          <p:nvPr/>
        </p:nvGraphicFramePr>
        <p:xfrm>
          <a:off x="8449861" y="6132013"/>
          <a:ext cx="10507662" cy="640080"/>
        </p:xfrm>
        <a:graphic>
          <a:graphicData uri="http://schemas.openxmlformats.org/drawingml/2006/table">
            <a:tbl>
              <a:tblPr/>
              <a:tblGrid>
                <a:gridCol w="10507662">
                  <a:extLst>
                    <a:ext uri="{9D8B030D-6E8A-4147-A177-3AD203B41FA5}">
                      <a16:colId xmlns:a16="http://schemas.microsoft.com/office/drawing/2014/main" val="15650178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GB" b="0" u="none" strike="noStrike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Childs, Wiebe - arXiv:1202.5822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130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07A228-A02A-4A33-6781-88E3E9B07F71}"/>
              </a:ext>
            </a:extLst>
          </p:cNvPr>
          <p:cNvSpPr txBox="1"/>
          <p:nvPr/>
        </p:nvSpPr>
        <p:spPr>
          <a:xfrm>
            <a:off x="855600" y="1135477"/>
            <a:ext cx="100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Oracle framework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B6F36DE4-9188-3674-36F5-5B74689FDF9E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80548-78AA-E95C-7102-A8DAA661F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97" y="4893976"/>
            <a:ext cx="3904578" cy="1238037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E9837E-70A1-DF5E-34F3-140861D58304}"/>
              </a:ext>
            </a:extLst>
          </p:cNvPr>
          <p:cNvSpPr/>
          <p:nvPr/>
        </p:nvSpPr>
        <p:spPr>
          <a:xfrm>
            <a:off x="9100457" y="1954862"/>
            <a:ext cx="918501" cy="795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6AE885-5CF0-5D31-9D07-A15F68D4F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136" y="3252124"/>
            <a:ext cx="626227" cy="1421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BB202E-A89D-7B12-DDDE-1D7216723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32" r="22218" b="35952"/>
          <a:stretch/>
        </p:blipFill>
        <p:spPr>
          <a:xfrm>
            <a:off x="9778449" y="3128499"/>
            <a:ext cx="747716" cy="7929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8DE83F-590E-2FAB-7A5B-368CDAC95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8272" y="3227150"/>
            <a:ext cx="520700" cy="4699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7FF18FB-80DA-1B6B-A74C-87725B3D9159}"/>
              </a:ext>
            </a:extLst>
          </p:cNvPr>
          <p:cNvSpPr/>
          <p:nvPr/>
        </p:nvSpPr>
        <p:spPr>
          <a:xfrm>
            <a:off x="6232136" y="4871603"/>
            <a:ext cx="768739" cy="795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2287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/>
              <p:nvPr/>
            </p:nvSpPr>
            <p:spPr>
              <a:xfrm>
                <a:off x="432991" y="1103218"/>
                <a:ext cx="8123967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𝑃𝑅𝐸𝑃𝐴𝑅𝐸</m:t>
                    </m:r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1" y="1103218"/>
                <a:ext cx="8123967" cy="657296"/>
              </a:xfrm>
              <a:prstGeom prst="rect">
                <a:avLst/>
              </a:prstGeom>
              <a:blipFill>
                <a:blip r:embed="rId2"/>
                <a:stretch>
                  <a:fillRect l="-62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7D379D-E992-6D4E-A3E3-9D40B2A2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80" y="2213615"/>
            <a:ext cx="5092106" cy="106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A7F71-6566-5244-BFE2-8850C984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435" y="1343978"/>
            <a:ext cx="1822665" cy="649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55B75-AFA7-F64B-8BF1-BA92A8BE2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85" y="4049113"/>
            <a:ext cx="10169430" cy="1267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762B7-C962-DE49-AC59-B49B050FEFBB}"/>
              </a:ext>
            </a:extLst>
          </p:cNvPr>
          <p:cNvSpPr txBox="1"/>
          <p:nvPr/>
        </p:nvSpPr>
        <p:spPr>
          <a:xfrm>
            <a:off x="432991" y="3295062"/>
            <a:ext cx="979066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Encode </a:t>
            </a:r>
            <a:r>
              <a:rPr lang="en-GB" sz="2000" dirty="0">
                <a:solidFill>
                  <a:srgbClr val="FF0000"/>
                </a:solidFill>
                <a:latin typeface="Lato Light" panose="020F0502020204030203" pitchFamily="34" charset="0"/>
              </a:rPr>
              <a:t>renormalised</a:t>
            </a:r>
            <a:r>
              <a:rPr lang="en-GB" sz="2000" dirty="0">
                <a:latin typeface="Lato Light" panose="020F0502020204030203" pitchFamily="34" charset="0"/>
              </a:rPr>
              <a:t> Hamiltonian term coefficients onto unique bit strings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38076-78D7-CD41-9623-67BCE6C10F36}"/>
              </a:ext>
            </a:extLst>
          </p:cNvPr>
          <p:cNvSpPr txBox="1"/>
          <p:nvPr/>
        </p:nvSpPr>
        <p:spPr>
          <a:xfrm>
            <a:off x="432991" y="5047110"/>
            <a:ext cx="10458786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Arbitrary state preparation – Logarithmic qubit scaling in number Hamiltonian terms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020AB-FA6B-4541-9864-BE9F770F4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178" y="1375865"/>
            <a:ext cx="1638076" cy="59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12480-0782-6F9E-AFC0-A11505B6644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Prepare oracle</a:t>
            </a:r>
          </a:p>
        </p:txBody>
      </p:sp>
    </p:spTree>
    <p:extLst>
      <p:ext uri="{BB962C8B-B14F-4D97-AF65-F5344CB8AC3E}">
        <p14:creationId xmlns:p14="http://schemas.microsoft.com/office/powerpoint/2010/main" val="15644508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/>
              <p:nvPr/>
            </p:nvSpPr>
            <p:spPr>
              <a:xfrm>
                <a:off x="432990" y="999931"/>
                <a:ext cx="8123967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𝑆𝐸𝐿𝐸𝐶𝑇</m:t>
                    </m:r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0" y="999931"/>
                <a:ext cx="8123967" cy="657296"/>
              </a:xfrm>
              <a:prstGeom prst="rect">
                <a:avLst/>
              </a:prstGeom>
              <a:blipFill>
                <a:blip r:embed="rId2"/>
                <a:stretch>
                  <a:fillRect l="-62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6829B3-5A7C-E648-A83A-2F045FA2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93" y="2613760"/>
            <a:ext cx="9366949" cy="2277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1FA9DB-6F1F-024B-B881-93608943E522}"/>
                  </a:ext>
                </a:extLst>
              </p:cNvPr>
              <p:cNvSpPr txBox="1"/>
              <p:nvPr/>
            </p:nvSpPr>
            <p:spPr>
              <a:xfrm>
                <a:off x="432990" y="1797227"/>
                <a:ext cx="8123967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Weighted bit strings  applied to Hamiltonian Pauli terms applied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1FA9DB-6F1F-024B-B881-93608943E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0" y="1797227"/>
                <a:ext cx="8123967" cy="657296"/>
              </a:xfrm>
              <a:prstGeom prst="rect">
                <a:avLst/>
              </a:prstGeom>
              <a:blipFill>
                <a:blip r:embed="rId4"/>
                <a:stretch>
                  <a:fillRect l="-625" t="-30189" r="-2188" b="-1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D0F5F0-6D9F-DC49-8E77-5164E9C9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93" y="5171164"/>
            <a:ext cx="10618148" cy="898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178D5-2938-2B41-82CC-B4BE6E665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846" y="1237458"/>
            <a:ext cx="1638076" cy="59216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3072C3A0-5DAF-68A4-81AF-7C9531A6C4C4}"/>
              </a:ext>
            </a:extLst>
          </p:cNvPr>
          <p:cNvSpPr txBox="1">
            <a:spLocks/>
          </p:cNvSpPr>
          <p:nvPr/>
        </p:nvSpPr>
        <p:spPr>
          <a:xfrm>
            <a:off x="842554" y="474471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Select </a:t>
            </a:r>
            <a:r>
              <a:rPr lang="en-GB" dirty="0"/>
              <a:t>oracle</a:t>
            </a:r>
            <a:r>
              <a:rPr lang="en-GB" dirty="0">
                <a:latin typeface="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240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/>
              <p:nvPr/>
            </p:nvSpPr>
            <p:spPr>
              <a:xfrm>
                <a:off x="432991" y="1103218"/>
                <a:ext cx="8123967" cy="66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𝑃𝑅𝐸𝑃𝐴𝑅𝐸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702479-E6EE-964D-B174-42EF7C1F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1" y="1103218"/>
                <a:ext cx="8123967" cy="664669"/>
              </a:xfrm>
              <a:prstGeom prst="rect">
                <a:avLst/>
              </a:prstGeom>
              <a:blipFill>
                <a:blip r:embed="rId2"/>
                <a:stretch>
                  <a:fillRect l="-62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C0762B7-C962-DE49-AC59-B49B050FEFBB}"/>
              </a:ext>
            </a:extLst>
          </p:cNvPr>
          <p:cNvSpPr txBox="1"/>
          <p:nvPr/>
        </p:nvSpPr>
        <p:spPr>
          <a:xfrm>
            <a:off x="432991" y="3432472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Rotate weighted </a:t>
            </a:r>
            <a:r>
              <a:rPr lang="en-GB" sz="2000" dirty="0" err="1">
                <a:latin typeface="Lato Light" panose="020F0502020204030203" pitchFamily="34" charset="0"/>
              </a:rPr>
              <a:t>Paulis</a:t>
            </a:r>
            <a:r>
              <a:rPr lang="en-GB" sz="2000" dirty="0">
                <a:latin typeface="Lato Light" panose="020F0502020204030203" pitchFamily="34" charset="0"/>
              </a:rPr>
              <a:t> back onto |000&gt;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6F2C3-48BF-E045-B429-8FCE8705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42" y="2098519"/>
            <a:ext cx="4839515" cy="84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6D3219-D090-4B4B-5828-3215212A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669" y="4313127"/>
            <a:ext cx="9230662" cy="106550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7E1C387-2FC8-A62D-1D41-4374FBF8472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"/>
              </a:rPr>
              <a:t>Unprepare</a:t>
            </a:r>
            <a:r>
              <a:rPr lang="en-GB" dirty="0">
                <a:latin typeface=""/>
              </a:rPr>
              <a:t> Oracle</a:t>
            </a:r>
          </a:p>
        </p:txBody>
      </p:sp>
    </p:spTree>
    <p:extLst>
      <p:ext uri="{BB962C8B-B14F-4D97-AF65-F5344CB8AC3E}">
        <p14:creationId xmlns:p14="http://schemas.microsoft.com/office/powerpoint/2010/main" val="1016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8D27-1153-9F46-BEF7-4227AEE43097}"/>
              </a:ext>
            </a:extLst>
          </p:cNvPr>
          <p:cNvSpPr txBox="1"/>
          <p:nvPr/>
        </p:nvSpPr>
        <p:spPr>
          <a:xfrm>
            <a:off x="506402" y="1050902"/>
            <a:ext cx="10726041" cy="602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Hamiltonian is the generator of time evolution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Unitary operator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73FEC-E361-490A-FDCC-7E6B9BFC99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Hamiltonians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5CCFB-854D-F28F-58BB-8C3DEA771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38" y="2279075"/>
            <a:ext cx="5966924" cy="807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04E8C-4003-CA49-2C33-3F29C50D2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078" y="4434564"/>
            <a:ext cx="5122687" cy="6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02479-E6EE-964D-B174-42EF7C1F4A39}"/>
              </a:ext>
            </a:extLst>
          </p:cNvPr>
          <p:cNvSpPr txBox="1"/>
          <p:nvPr/>
        </p:nvSpPr>
        <p:spPr>
          <a:xfrm>
            <a:off x="432991" y="1103218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Measure |000&gt;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762B7-C962-DE49-AC59-B49B050FEFBB}"/>
                  </a:ext>
                </a:extLst>
              </p:cNvPr>
              <p:cNvSpPr txBox="1"/>
              <p:nvPr/>
            </p:nvSpPr>
            <p:spPr>
              <a:xfrm>
                <a:off x="432991" y="3047509"/>
                <a:ext cx="8123967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Projects into |0…0&gt; &lt;0…0| block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𝐿𝐶𝑈</m:t>
                        </m:r>
                      </m:sub>
                    </m:sSub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762B7-C962-DE49-AC59-B49B050F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1" y="3047509"/>
                <a:ext cx="8123967" cy="657296"/>
              </a:xfrm>
              <a:prstGeom prst="rect">
                <a:avLst/>
              </a:prstGeom>
              <a:blipFill>
                <a:blip r:embed="rId2"/>
                <a:stretch>
                  <a:fillRect l="-62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70E68A9-657E-0E41-A943-46892217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13" y="1335065"/>
            <a:ext cx="4508974" cy="184366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1249D46-DDDA-4773-04F6-23E28DD8F180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Post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9ABF5-F300-2AC1-8C69-37504EDD0607}"/>
              </a:ext>
            </a:extLst>
          </p:cNvPr>
          <p:cNvSpPr/>
          <p:nvPr/>
        </p:nvSpPr>
        <p:spPr>
          <a:xfrm>
            <a:off x="7686674" y="2555963"/>
            <a:ext cx="485775" cy="491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8223B-9C02-6641-7293-D0CC760F8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32" r="22218" b="35952"/>
          <a:stretch/>
        </p:blipFill>
        <p:spPr>
          <a:xfrm>
            <a:off x="7686674" y="2495384"/>
            <a:ext cx="747716" cy="792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F4ED1-B1C2-7CAB-AF15-385AE7674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497" y="2594035"/>
            <a:ext cx="5207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A6B06-EA98-72B1-3559-497EC6B9E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113" y="4944792"/>
            <a:ext cx="7772400" cy="814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B94B53-86A9-E5C7-2377-E1255ECF1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59" y="4042985"/>
            <a:ext cx="11243818" cy="6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51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417D66-6BC2-AF4B-A555-B2A28EB5C87B}"/>
              </a:ext>
            </a:extLst>
          </p:cNvPr>
          <p:cNvSpPr txBox="1"/>
          <p:nvPr/>
        </p:nvSpPr>
        <p:spPr>
          <a:xfrm>
            <a:off x="685973" y="1076468"/>
            <a:ext cx="9198807" cy="52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Post selection success probability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b="1" u="sng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b="1" u="sng" dirty="0">
                <a:solidFill>
                  <a:srgbClr val="FF0000"/>
                </a:solidFill>
                <a:latin typeface="Lato Light" panose="020F0502020204030203" pitchFamily="34" charset="0"/>
              </a:rPr>
              <a:t>How unitary H is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b="1" u="sng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b="1" u="sng" dirty="0">
                <a:solidFill>
                  <a:srgbClr val="FF0000"/>
                </a:solidFill>
                <a:latin typeface="Lato Light" panose="020F0502020204030203" pitchFamily="34" charset="0"/>
              </a:rPr>
              <a:t>Amplitude amplification may need to be used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b="1" u="sng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b="1" u="sng" dirty="0">
                <a:solidFill>
                  <a:srgbClr val="FF0000"/>
                </a:solidFill>
                <a:latin typeface="Lato Light" panose="020F0502020204030203" pitchFamily="34" charset="0"/>
              </a:rPr>
              <a:t>Lots of work manipulating the Hamiltonian to improve P - Artur </a:t>
            </a:r>
            <a:r>
              <a:rPr lang="en-GB" sz="2000" b="1" u="sng" dirty="0" err="1">
                <a:solidFill>
                  <a:srgbClr val="FF0000"/>
                </a:solidFill>
                <a:latin typeface="Lato Light" panose="020F0502020204030203" pitchFamily="34" charset="0"/>
              </a:rPr>
              <a:t>Izmylov</a:t>
            </a:r>
            <a:r>
              <a:rPr lang="en-GB" sz="2000" b="1" u="sng" dirty="0">
                <a:solidFill>
                  <a:srgbClr val="FF0000"/>
                </a:solidFill>
                <a:latin typeface="Lato Light" panose="020F0502020204030203" pitchFamily="34" charset="0"/>
              </a:rPr>
              <a:t> [1]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6C422-D7B5-C04E-A66D-48141FEB4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80"/>
          <a:stretch/>
        </p:blipFill>
        <p:spPr>
          <a:xfrm>
            <a:off x="3242178" y="2407560"/>
            <a:ext cx="1867242" cy="12239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9C501DE-7BFF-4432-0D4E-886D8B83A2CA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LCU Success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7EDD5-249C-87BA-1910-3DAF7B48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35" y="2514268"/>
            <a:ext cx="37592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EFABB-4CBE-BEA8-F7F8-245ED14E95DE}"/>
              </a:ext>
            </a:extLst>
          </p:cNvPr>
          <p:cNvSpPr txBox="1"/>
          <p:nvPr/>
        </p:nvSpPr>
        <p:spPr>
          <a:xfrm>
            <a:off x="6517633" y="6328253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DBD74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[1]Quantum </a:t>
            </a:r>
            <a:r>
              <a:rPr lang="en-GB" b="0" i="0" u="sng" dirty="0">
                <a:solidFill>
                  <a:schemeClr val="bg1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 and Technology</a:t>
            </a:r>
            <a:r>
              <a:rPr lang="en-GB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en-GB" b="0" i="0" u="sng" dirty="0">
                <a:solidFill>
                  <a:schemeClr val="bg1"/>
                </a:solidFill>
                <a:effectLst/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Volume 8</a:t>
            </a:r>
            <a:r>
              <a:rPr lang="en-GB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en-GB" b="0" i="0" u="sng" dirty="0">
                <a:solidFill>
                  <a:schemeClr val="bg1"/>
                </a:solidFill>
                <a:effectLst/>
                <a:latin typeface="inher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 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455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02479-E6EE-964D-B174-42EF7C1F4A39}"/>
              </a:ext>
            </a:extLst>
          </p:cNvPr>
          <p:cNvSpPr txBox="1"/>
          <p:nvPr/>
        </p:nvSpPr>
        <p:spPr>
          <a:xfrm>
            <a:off x="432991" y="1103218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Single Measurement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35019-13AC-164D-B586-080FE4D9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53" y="1662987"/>
            <a:ext cx="4106725" cy="59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1DD17-BEEC-3251-9428-3FDCFFF0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69" y="2222756"/>
            <a:ext cx="5508227" cy="2765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1527D-43E9-477F-E610-12A4E823195C}"/>
              </a:ext>
            </a:extLst>
          </p:cNvPr>
          <p:cNvSpPr txBox="1"/>
          <p:nvPr/>
        </p:nvSpPr>
        <p:spPr>
          <a:xfrm>
            <a:off x="432991" y="4988690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Naive </a:t>
            </a:r>
            <a:r>
              <a:rPr lang="en-GB" sz="2000" dirty="0" err="1">
                <a:latin typeface="Lato Light" panose="020F0502020204030203" pitchFamily="34" charset="0"/>
              </a:rPr>
              <a:t>Qcontrol</a:t>
            </a:r>
            <a:r>
              <a:rPr lang="en-GB" sz="2000" dirty="0">
                <a:latin typeface="Lato Light" panose="020F0502020204030203" pitchFamily="34" charset="0"/>
              </a:rPr>
              <a:t> Box compilation strategy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A94B00-F60C-02B1-3E68-89DA27AD02AB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LCU </a:t>
            </a:r>
            <a:r>
              <a:rPr lang="en-GB" dirty="0" err="1">
                <a:latin typeface=""/>
              </a:rPr>
              <a:t>HaDAMARD</a:t>
            </a:r>
            <a:r>
              <a:rPr lang="en-GB" dirty="0">
                <a:latin typeface="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230132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02479-E6EE-964D-B174-42EF7C1F4A39}"/>
              </a:ext>
            </a:extLst>
          </p:cNvPr>
          <p:cNvSpPr txBox="1"/>
          <p:nvPr/>
        </p:nvSpPr>
        <p:spPr>
          <a:xfrm>
            <a:off x="432991" y="995975"/>
            <a:ext cx="812396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Similarity </a:t>
            </a:r>
            <a:r>
              <a:rPr lang="en-GB" sz="2000" dirty="0" err="1">
                <a:latin typeface="Lato Light" panose="020F0502020204030203" pitchFamily="34" charset="0"/>
              </a:rPr>
              <a:t>transfor</a:t>
            </a:r>
            <a:r>
              <a:rPr lang="en-GB" sz="2000" dirty="0">
                <a:latin typeface="Lato Light" panose="020F0502020204030203" pitchFamily="34" charset="0"/>
              </a:rPr>
              <a:t> structure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D20E9-DD71-49A0-F318-FFEF7746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9" y="2188346"/>
            <a:ext cx="8593632" cy="2134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501DC-C7CE-2B61-C063-2B6E112CEAFE}"/>
              </a:ext>
            </a:extLst>
          </p:cNvPr>
          <p:cNvSpPr txBox="1"/>
          <p:nvPr/>
        </p:nvSpPr>
        <p:spPr>
          <a:xfrm>
            <a:off x="9483055" y="3737046"/>
            <a:ext cx="747716" cy="4632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2DE7E-D0EA-99A7-2979-AE02DCBF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98" y="3789028"/>
            <a:ext cx="747716" cy="35929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EDBFDD-7848-522B-23AE-A64631E535C8}"/>
              </a:ext>
            </a:extLst>
          </p:cNvPr>
          <p:cNvSpPr/>
          <p:nvPr/>
        </p:nvSpPr>
        <p:spPr>
          <a:xfrm>
            <a:off x="3159889" y="2145467"/>
            <a:ext cx="1713053" cy="2310786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D27511-05D0-CC2B-8DBD-ACB9F01C8FE8}"/>
              </a:ext>
            </a:extLst>
          </p:cNvPr>
          <p:cNvSpPr/>
          <p:nvPr/>
        </p:nvSpPr>
        <p:spPr>
          <a:xfrm>
            <a:off x="6771190" y="2145467"/>
            <a:ext cx="1785768" cy="2310786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B25244-3456-E666-E2DB-A07AC2C37B22}"/>
              </a:ext>
            </a:extLst>
          </p:cNvPr>
          <p:cNvSpPr/>
          <p:nvPr/>
        </p:nvSpPr>
        <p:spPr>
          <a:xfrm>
            <a:off x="4964784" y="2145467"/>
            <a:ext cx="1713053" cy="2310786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8FEAF4-D98E-00AA-661B-3AC8606A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87" y="1677618"/>
            <a:ext cx="3429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CBF4D9-F431-C2D3-0014-06B61657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210" y="1693647"/>
            <a:ext cx="3302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D9B5F-7563-1F16-5606-4E57C6CA1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315" y="1616367"/>
            <a:ext cx="495300" cy="44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F3EE94-3F88-C63D-2564-F50DFF1B0D1B}"/>
              </a:ext>
            </a:extLst>
          </p:cNvPr>
          <p:cNvSpPr/>
          <p:nvPr/>
        </p:nvSpPr>
        <p:spPr>
          <a:xfrm>
            <a:off x="5656210" y="2646249"/>
            <a:ext cx="300942" cy="300942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21130A1-7F3B-B977-AED2-E430F5BD23BB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LCU </a:t>
            </a:r>
            <a:r>
              <a:rPr lang="en-GB" dirty="0" err="1">
                <a:latin typeface=""/>
              </a:rPr>
              <a:t>HaDAMARD</a:t>
            </a:r>
            <a:r>
              <a:rPr lang="en-GB" dirty="0">
                <a:latin typeface="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28841278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副标题 2">
            <a:extLst>
              <a:ext uri="{FF2B5EF4-FFF2-40B4-BE49-F238E27FC236}">
                <a16:creationId xmlns:a16="http://schemas.microsoft.com/office/drawing/2014/main" id="{BB27027B-FD21-E747-AEC4-5C95E0F6C25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554540" y="347384"/>
            <a:ext cx="9226837" cy="649746"/>
          </a:xfrm>
          <a:prstGeom prst="rect">
            <a:avLst/>
          </a:prstGeom>
        </p:spPr>
        <p:txBody>
          <a:bodyPr vert="horz" lIns="91306" tIns="45652" rIns="91306" bIns="4565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796" spc="599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LCU Hadamard Test</a:t>
            </a:r>
            <a:endParaRPr lang="id-ID" sz="2796" spc="599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2479-E6EE-964D-B174-42EF7C1F4A39}"/>
              </a:ext>
            </a:extLst>
          </p:cNvPr>
          <p:cNvSpPr txBox="1"/>
          <p:nvPr/>
        </p:nvSpPr>
        <p:spPr>
          <a:xfrm>
            <a:off x="432991" y="1103218"/>
            <a:ext cx="8123967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1398" dirty="0">
                <a:latin typeface="Lato Light" panose="020F0502020204030203" pitchFamily="34" charset="0"/>
              </a:rPr>
              <a:t>Single Measurement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BEC49-DB0D-F14A-A973-A563270C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03" y="2547846"/>
            <a:ext cx="7205995" cy="3206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35019-13AC-164D-B586-080FE4D9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80" y="1916998"/>
            <a:ext cx="4106725" cy="59216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904E587-8F91-C84B-806C-3AB7A16C050C}"/>
              </a:ext>
            </a:extLst>
          </p:cNvPr>
          <p:cNvSpPr/>
          <p:nvPr/>
        </p:nvSpPr>
        <p:spPr>
          <a:xfrm>
            <a:off x="5392320" y="4059882"/>
            <a:ext cx="1553480" cy="1694901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82FCE-3F2D-8798-1B67-C8F68612A6B9}"/>
              </a:ext>
            </a:extLst>
          </p:cNvPr>
          <p:cNvSpPr/>
          <p:nvPr/>
        </p:nvSpPr>
        <p:spPr>
          <a:xfrm>
            <a:off x="6052600" y="4223656"/>
            <a:ext cx="300942" cy="300942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89434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1" y="357988"/>
            <a:ext cx="10506892" cy="732446"/>
          </a:xfrm>
        </p:spPr>
        <p:txBody>
          <a:bodyPr/>
          <a:lstStyle/>
          <a:p>
            <a:r>
              <a:rPr lang="en-GB" dirty="0">
                <a:latin typeface=""/>
              </a:rPr>
              <a:t>Prepare </a:t>
            </a:r>
            <a:r>
              <a:rPr lang="en-GB" dirty="0"/>
              <a:t>oracle</a:t>
            </a:r>
            <a:r>
              <a:rPr lang="en-GB" dirty="0">
                <a:latin typeface="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CD6C6C-1580-41D1-BD54-82E7DB68FEE3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70196E-08FD-A094-F832-DDF122E0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5" y="1170444"/>
            <a:ext cx="10169430" cy="12675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A3AF63-5D3E-90DF-6197-DF2AF8903DDC}"/>
              </a:ext>
            </a:extLst>
          </p:cNvPr>
          <p:cNvSpPr txBox="1"/>
          <p:nvPr/>
        </p:nvSpPr>
        <p:spPr>
          <a:xfrm>
            <a:off x="1011285" y="2517991"/>
            <a:ext cx="77700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Serial with multi controls - very deep circuits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Must be real - complex/negative sign can be absorbed later into select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Can be decomposed using the theory of </a:t>
            </a:r>
            <a:r>
              <a:rPr lang="en-US" u="sng" dirty="0">
                <a:solidFill>
                  <a:srgbClr val="FF0000"/>
                </a:solidFill>
              </a:rPr>
              <a:t>multiplexors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285D52-F7B6-6719-A3AA-CB0B843F6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237" y="2940676"/>
            <a:ext cx="7291525" cy="21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25D22C-7AFA-831B-CE7B-5DEC48A9D575}"/>
              </a:ext>
            </a:extLst>
          </p:cNvPr>
          <p:cNvSpPr txBox="1">
            <a:spLocks/>
          </p:cNvSpPr>
          <p:nvPr/>
        </p:nvSpPr>
        <p:spPr>
          <a:xfrm>
            <a:off x="724396" y="400850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Select</a:t>
            </a:r>
            <a:endParaRPr lang="en-GB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B9BB7-866C-3BB0-402D-BEABBDF6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28" y="2290298"/>
            <a:ext cx="9366949" cy="22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2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E3248-4EBF-9CB5-849F-BDA4CBB3637E}"/>
              </a:ext>
            </a:extLst>
          </p:cNvPr>
          <p:cNvSpPr txBox="1"/>
          <p:nvPr/>
        </p:nvSpPr>
        <p:spPr>
          <a:xfrm>
            <a:off x="2603500" y="4398162"/>
            <a:ext cx="8123967" cy="146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Most straight forward method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Can be done with </a:t>
            </a:r>
            <a:r>
              <a:rPr lang="en-GB" sz="2000" dirty="0" err="1">
                <a:latin typeface="Lato Light" panose="020F0502020204030203" pitchFamily="34" charset="0"/>
              </a:rPr>
              <a:t>Qcontrol</a:t>
            </a:r>
            <a:r>
              <a:rPr lang="en-GB" sz="2000" dirty="0">
                <a:latin typeface="Lato Light" panose="020F0502020204030203" pitchFamily="34" charset="0"/>
              </a:rPr>
              <a:t> box in </a:t>
            </a:r>
            <a:r>
              <a:rPr lang="en-GB" sz="2000" dirty="0" err="1">
                <a:latin typeface="Lato Light" panose="020F0502020204030203" pitchFamily="34" charset="0"/>
              </a:rPr>
              <a:t>pytket</a:t>
            </a: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Leads to many multi controlled gates to be decomposed by </a:t>
            </a:r>
            <a:r>
              <a:rPr lang="en-GB" sz="2000" dirty="0" err="1">
                <a:latin typeface="Lato Light" panose="020F0502020204030203" pitchFamily="34" charset="0"/>
              </a:rPr>
              <a:t>pytket</a:t>
            </a: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3197C-75DD-C9D0-57E1-9264DD9B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997130"/>
            <a:ext cx="6148743" cy="3610989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925D22C-7AFA-831B-CE7B-5DEC48A9D575}"/>
              </a:ext>
            </a:extLst>
          </p:cNvPr>
          <p:cNvSpPr txBox="1">
            <a:spLocks/>
          </p:cNvSpPr>
          <p:nvPr/>
        </p:nvSpPr>
        <p:spPr>
          <a:xfrm>
            <a:off x="724396" y="400850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Serial </a:t>
            </a:r>
            <a:r>
              <a:rPr lang="en-GB" dirty="0"/>
              <a:t>Pauli Select Compilation</a:t>
            </a:r>
            <a:r>
              <a:rPr lang="en-GB" dirty="0">
                <a:latin typeface="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554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25D22C-7AFA-831B-CE7B-5DEC48A9D575}"/>
              </a:ext>
            </a:extLst>
          </p:cNvPr>
          <p:cNvSpPr txBox="1">
            <a:spLocks/>
          </p:cNvSpPr>
          <p:nvPr/>
        </p:nvSpPr>
        <p:spPr>
          <a:xfrm>
            <a:off x="724396" y="400850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Serial </a:t>
            </a:r>
            <a:r>
              <a:rPr lang="en-GB" dirty="0"/>
              <a:t>Pauli Select Compilation</a:t>
            </a:r>
            <a:r>
              <a:rPr lang="en-GB" dirty="0">
                <a:latin typeface="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2E124-0AFB-273B-0806-233FEFCC0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9"/>
          <a:stretch/>
        </p:blipFill>
        <p:spPr>
          <a:xfrm>
            <a:off x="2498270" y="2384507"/>
            <a:ext cx="8928401" cy="2399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73289-DBFD-858B-88B7-794121C4AE29}"/>
              </a:ext>
            </a:extLst>
          </p:cNvPr>
          <p:cNvSpPr txBox="1"/>
          <p:nvPr/>
        </p:nvSpPr>
        <p:spPr>
          <a:xfrm>
            <a:off x="6962470" y="6211669"/>
            <a:ext cx="6106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 err="1">
                <a:solidFill>
                  <a:schemeClr val="bg1"/>
                </a:solidFill>
                <a:effectLst/>
                <a:latin typeface="Proxima Nova"/>
              </a:rPr>
              <a:t>Adenilton</a:t>
            </a:r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 J. da Silva and Daniel K. Park</a:t>
            </a:r>
          </a:p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Phys. Rev. A </a:t>
            </a:r>
            <a:r>
              <a:rPr lang="en-GB" b="1" i="0" dirty="0">
                <a:solidFill>
                  <a:schemeClr val="bg1"/>
                </a:solidFill>
                <a:effectLst/>
                <a:latin typeface="Proxima Nova"/>
              </a:rPr>
              <a:t>106</a:t>
            </a:r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, 042602 –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B0064-DC82-7D7E-DABA-9CCB8FA1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7" y="2628901"/>
            <a:ext cx="887782" cy="211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32C1B9-438C-79F6-31C7-6B40A59FE2B3}"/>
              </a:ext>
            </a:extLst>
          </p:cNvPr>
          <p:cNvSpPr txBox="1"/>
          <p:nvPr/>
        </p:nvSpPr>
        <p:spPr>
          <a:xfrm>
            <a:off x="929447" y="1730829"/>
            <a:ext cx="475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depth circuit decomposition of </a:t>
            </a:r>
            <a:r>
              <a:rPr lang="en-US" dirty="0" err="1"/>
              <a:t>CnU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87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25D22C-7AFA-831B-CE7B-5DEC48A9D575}"/>
              </a:ext>
            </a:extLst>
          </p:cNvPr>
          <p:cNvSpPr txBox="1">
            <a:spLocks/>
          </p:cNvSpPr>
          <p:nvPr/>
        </p:nvSpPr>
        <p:spPr>
          <a:xfrm>
            <a:off x="724396" y="400850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Serial </a:t>
            </a:r>
            <a:r>
              <a:rPr lang="en-GB" dirty="0"/>
              <a:t>Pauli Select Compilation</a:t>
            </a:r>
            <a:r>
              <a:rPr lang="en-GB" dirty="0">
                <a:latin typeface="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50315-3365-EE1B-D9E9-45B4248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6" y="1787289"/>
            <a:ext cx="11169004" cy="19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6C523-CA37-AF4F-347A-1EEC1403F40F}"/>
              </a:ext>
            </a:extLst>
          </p:cNvPr>
          <p:cNvSpPr txBox="1"/>
          <p:nvPr/>
        </p:nvSpPr>
        <p:spPr>
          <a:xfrm>
            <a:off x="478552" y="820112"/>
            <a:ext cx="12468498" cy="491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Unitary Synthesis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From a primitive gate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474C56-AFCA-0C35-245B-5048453E3F1C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Digital quantum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A382A-A12A-D862-20C9-92CC6B7F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6"/>
          <a:stretch/>
        </p:blipFill>
        <p:spPr>
          <a:xfrm>
            <a:off x="3917246" y="1737134"/>
            <a:ext cx="3760683" cy="3382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44EF-7896-BF72-9CF4-2D5084F0C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97" y="3203220"/>
            <a:ext cx="1104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75BB4-022E-0AF0-237B-4DC63F7D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29" y="3191931"/>
            <a:ext cx="12065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2D3E83-21D9-2153-CF97-A46C1426C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76" r="44147"/>
          <a:stretch/>
        </p:blipFill>
        <p:spPr>
          <a:xfrm>
            <a:off x="4523142" y="2095082"/>
            <a:ext cx="869664" cy="101359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62128B-06FD-3EE3-1EA3-CC8AA01EBCE8}"/>
              </a:ext>
            </a:extLst>
          </p:cNvPr>
          <p:cNvSpPr/>
          <p:nvPr/>
        </p:nvSpPr>
        <p:spPr>
          <a:xfrm>
            <a:off x="4436533" y="2054578"/>
            <a:ext cx="1072445" cy="113735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614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79" y="2145467"/>
            <a:ext cx="8422323" cy="238316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43189BC-C028-72FF-647B-90BEB1203D6D}"/>
              </a:ext>
            </a:extLst>
          </p:cNvPr>
          <p:cNvSpPr/>
          <p:nvPr/>
        </p:nvSpPr>
        <p:spPr>
          <a:xfrm rot="5400000">
            <a:off x="5815183" y="331625"/>
            <a:ext cx="455025" cy="341894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51E0AB0-1E48-C6E1-BD1B-60C2CC41E4B7}"/>
              </a:ext>
            </a:extLst>
          </p:cNvPr>
          <p:cNvSpPr/>
          <p:nvPr/>
        </p:nvSpPr>
        <p:spPr>
          <a:xfrm rot="5400000">
            <a:off x="3145800" y="1348050"/>
            <a:ext cx="432880" cy="1383738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655A903-0187-AF47-A48C-29C1F7EC47EF}"/>
              </a:ext>
            </a:extLst>
          </p:cNvPr>
          <p:cNvSpPr/>
          <p:nvPr/>
        </p:nvSpPr>
        <p:spPr>
          <a:xfrm rot="5400000">
            <a:off x="8756434" y="1276916"/>
            <a:ext cx="429395" cy="1554000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770A-EED4-985F-D1E6-6A3FAFDCEDFD}"/>
              </a:ext>
            </a:extLst>
          </p:cNvPr>
          <p:cNvSpPr txBox="1"/>
          <p:nvPr/>
        </p:nvSpPr>
        <p:spPr>
          <a:xfrm>
            <a:off x="2420992" y="1377559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Basis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0EA18-FF8E-2713-8DCF-9E3BA4F56474}"/>
              </a:ext>
            </a:extLst>
          </p:cNvPr>
          <p:cNvSpPr txBox="1"/>
          <p:nvPr/>
        </p:nvSpPr>
        <p:spPr>
          <a:xfrm>
            <a:off x="8098138" y="1377559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Basis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E53DF-3A30-BA35-CEE5-F6B2AC1B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5" y="1343298"/>
            <a:ext cx="14859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5D0ED-43D0-F0CB-CFD5-677FD7B2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345" y="5283269"/>
            <a:ext cx="1511300" cy="3937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</p:spTree>
    <p:extLst>
      <p:ext uri="{BB962C8B-B14F-4D97-AF65-F5344CB8AC3E}">
        <p14:creationId xmlns:p14="http://schemas.microsoft.com/office/powerpoint/2010/main" val="3038642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2A484B-77B8-C797-B9B5-ED9630AE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40" y="1712774"/>
            <a:ext cx="8422323" cy="238316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3EBCFD-5862-A561-D799-571775E21A76}"/>
              </a:ext>
            </a:extLst>
          </p:cNvPr>
          <p:cNvSpPr/>
          <p:nvPr/>
        </p:nvSpPr>
        <p:spPr>
          <a:xfrm>
            <a:off x="2453664" y="1712774"/>
            <a:ext cx="2905041" cy="256706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4A6203-C29D-3B92-C971-CBAE43A7BCED}"/>
              </a:ext>
            </a:extLst>
          </p:cNvPr>
          <p:cNvSpPr/>
          <p:nvPr/>
        </p:nvSpPr>
        <p:spPr>
          <a:xfrm>
            <a:off x="6385045" y="1712774"/>
            <a:ext cx="3173426" cy="256706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0E427A-63FC-D8C4-C197-9B026D8A51C8}"/>
              </a:ext>
            </a:extLst>
          </p:cNvPr>
          <p:cNvSpPr/>
          <p:nvPr/>
        </p:nvSpPr>
        <p:spPr>
          <a:xfrm>
            <a:off x="5422094" y="1712774"/>
            <a:ext cx="883380" cy="256706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974EDD-4A31-611B-5987-01C16E99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734" y="1124130"/>
            <a:ext cx="3429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E3FDB-9403-988E-D2C9-9ACB7E96D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702" y="1136830"/>
            <a:ext cx="3302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E1F4CD-2432-A832-8368-7FB4A0EBA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108" y="1035230"/>
            <a:ext cx="495300" cy="44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57A244-FB68-2580-A35E-2B904E775F5A}"/>
              </a:ext>
            </a:extLst>
          </p:cNvPr>
          <p:cNvSpPr txBox="1"/>
          <p:nvPr/>
        </p:nvSpPr>
        <p:spPr>
          <a:xfrm>
            <a:off x="2033918" y="4384167"/>
            <a:ext cx="8123967" cy="156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400" dirty="0">
                <a:latin typeface="Lato Light" panose="020F0502020204030203" pitchFamily="34" charset="0"/>
              </a:rPr>
              <a:t>Similarity transform structure</a:t>
            </a:r>
          </a:p>
          <a:p>
            <a:pPr algn="just">
              <a:lnSpc>
                <a:spcPct val="114000"/>
              </a:lnSpc>
            </a:pPr>
            <a:endParaRPr lang="en-GB" sz="24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400" dirty="0">
                <a:latin typeface="Lato Light" panose="020F0502020204030203" pitchFamily="34" charset="0"/>
              </a:rPr>
              <a:t>                       only U needs to be controlled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B5B7AF-D093-F95D-9A4F-792EC54FB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722" y="5378270"/>
            <a:ext cx="1689100" cy="444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9C1ED75-74BA-59D8-10E1-C6AF6274585F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 Select Compilation</a:t>
            </a:r>
          </a:p>
        </p:txBody>
      </p:sp>
    </p:spTree>
    <p:extLst>
      <p:ext uri="{BB962C8B-B14F-4D97-AF65-F5344CB8AC3E}">
        <p14:creationId xmlns:p14="http://schemas.microsoft.com/office/powerpoint/2010/main" val="35075419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E3248-4EBF-9CB5-849F-BDA4CBB3637E}"/>
              </a:ext>
            </a:extLst>
          </p:cNvPr>
          <p:cNvSpPr txBox="1"/>
          <p:nvPr/>
        </p:nvSpPr>
        <p:spPr>
          <a:xfrm>
            <a:off x="1265983" y="4711901"/>
            <a:ext cx="104868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 err="1">
                <a:latin typeface="Lato Light" panose="020F0502020204030203" pitchFamily="34" charset="0"/>
              </a:rPr>
              <a:t>Multicontrols</a:t>
            </a:r>
            <a:r>
              <a:rPr lang="en-GB" sz="2000" dirty="0">
                <a:latin typeface="Lato Light" panose="020F0502020204030203" pitchFamily="34" charset="0"/>
              </a:rPr>
              <a:t> decomposed with </a:t>
            </a:r>
            <a:r>
              <a:rPr lang="en-GB" sz="2000" dirty="0" err="1">
                <a:latin typeface="Lato Light" panose="020F0502020204030203" pitchFamily="34" charset="0"/>
              </a:rPr>
              <a:t>pytket</a:t>
            </a:r>
            <a:r>
              <a:rPr lang="en-GB" sz="2000" dirty="0">
                <a:latin typeface="Lato Light" panose="020F0502020204030203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5EE2-8773-6660-CF60-349A70304D38}"/>
              </a:ext>
            </a:extLst>
          </p:cNvPr>
          <p:cNvSpPr txBox="1"/>
          <p:nvPr/>
        </p:nvSpPr>
        <p:spPr>
          <a:xfrm>
            <a:off x="6934200" y="62247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[1] A.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Proxima Nova"/>
              </a:rPr>
              <a:t>Ralli</a:t>
            </a:r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,  Phys. Rev. Research </a:t>
            </a:r>
            <a:r>
              <a:rPr lang="en-GB" b="1" i="0" dirty="0">
                <a:solidFill>
                  <a:schemeClr val="bg1"/>
                </a:solidFill>
                <a:effectLst/>
                <a:latin typeface="Proxima Nova"/>
              </a:rPr>
              <a:t>3</a:t>
            </a:r>
            <a:r>
              <a:rPr lang="en-GB" b="0" i="0" dirty="0">
                <a:solidFill>
                  <a:schemeClr val="bg1"/>
                </a:solidFill>
                <a:effectLst/>
                <a:latin typeface="Proxima Nova"/>
              </a:rPr>
              <a:t>, 033195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 Select Compilation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1C763-10FD-8304-D7C1-28A641D0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0123"/>
            <a:ext cx="7772400" cy="27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726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E3248-4EBF-9CB5-849F-BDA4CBB3637E}"/>
              </a:ext>
            </a:extLst>
          </p:cNvPr>
          <p:cNvSpPr txBox="1"/>
          <p:nvPr/>
        </p:nvSpPr>
        <p:spPr>
          <a:xfrm>
            <a:off x="1301152" y="4453065"/>
            <a:ext cx="104868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Coefficient phases implemented with basis change on the SELECT Z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 Select Compilation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5B738-31A7-F406-FE13-80DD01E1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7" y="2404935"/>
            <a:ext cx="10702506" cy="10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508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E3248-4EBF-9CB5-849F-BDA4CBB3637E}"/>
              </a:ext>
            </a:extLst>
          </p:cNvPr>
          <p:cNvSpPr txBox="1"/>
          <p:nvPr/>
        </p:nvSpPr>
        <p:spPr>
          <a:xfrm>
            <a:off x="1052145" y="1004283"/>
            <a:ext cx="10486896" cy="416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2Q example</a:t>
            </a: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Can be verified easily by matr</a:t>
            </a:r>
            <a:r>
              <a:rPr lang="en-GB" sz="2000" u="sng" dirty="0">
                <a:latin typeface="Lato Light" panose="020F0502020204030203" pitchFamily="34" charset="0"/>
              </a:rPr>
              <a:t>ix multiplication</a:t>
            </a: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28941-8FD9-EC76-546B-F912BAC3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8"/>
          <a:stretch/>
        </p:blipFill>
        <p:spPr>
          <a:xfrm>
            <a:off x="5368412" y="2454265"/>
            <a:ext cx="4842387" cy="1414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944EBD-18B7-10C8-F7EC-B4CE995FE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83"/>
          <a:stretch/>
        </p:blipFill>
        <p:spPr>
          <a:xfrm>
            <a:off x="1037643" y="2446497"/>
            <a:ext cx="2807110" cy="1414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DD036-18E3-48D4-9821-72D7A4301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20" t="41228" r="34756" b="1"/>
          <a:stretch/>
        </p:blipFill>
        <p:spPr>
          <a:xfrm>
            <a:off x="4094627" y="2708357"/>
            <a:ext cx="1216066" cy="10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62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5C2861-C264-9370-A5DE-757EF31D6421}"/>
              </a:ext>
            </a:extLst>
          </p:cNvPr>
          <p:cNvSpPr txBox="1"/>
          <p:nvPr/>
        </p:nvSpPr>
        <p:spPr>
          <a:xfrm>
            <a:off x="1052145" y="1004283"/>
            <a:ext cx="10486896" cy="52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example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Recursion relation</a:t>
            </a: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Can be verified easily by matr</a:t>
            </a:r>
            <a:r>
              <a:rPr lang="en-GB" sz="2000" u="sng" dirty="0">
                <a:latin typeface="Lato Light" panose="020F0502020204030203" pitchFamily="34" charset="0"/>
              </a:rPr>
              <a:t>ix multiplication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u="sng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u="sng" dirty="0">
                <a:latin typeface="Lato Light" panose="020F0502020204030203" pitchFamily="34" charset="0"/>
              </a:rPr>
              <a:t>Same as PREPARE oracle</a:t>
            </a: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9A885-9D78-FF33-D9AB-B3502ED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35" y="2451223"/>
            <a:ext cx="10004915" cy="17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606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3D31A-13C4-0F1D-51E3-1164AD50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05" y="3038608"/>
            <a:ext cx="7772400" cy="1430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3E18D-17EB-A205-AB2C-626A64D7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68" y="1973361"/>
            <a:ext cx="4824046" cy="597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3AE29-24E5-68AC-0C3E-E912C6CF58FA}"/>
              </a:ext>
            </a:extLst>
          </p:cNvPr>
          <p:cNvSpPr txBox="1"/>
          <p:nvPr/>
        </p:nvSpPr>
        <p:spPr>
          <a:xfrm>
            <a:off x="7452945" y="6326971"/>
            <a:ext cx="6101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 err="1">
                <a:solidFill>
                  <a:schemeClr val="bg1"/>
                </a:solidFill>
                <a:effectLst/>
              </a:rPr>
              <a:t>Bergholm</a:t>
            </a:r>
            <a:r>
              <a:rPr lang="en-GB" i="0" dirty="0">
                <a:solidFill>
                  <a:schemeClr val="bg1"/>
                </a:solidFill>
                <a:effectLst/>
              </a:rPr>
              <a:t> -  </a:t>
            </a:r>
            <a:r>
              <a:rPr lang="en-GB" i="0" dirty="0" err="1">
                <a:solidFill>
                  <a:schemeClr val="bg1"/>
                </a:solidFill>
                <a:effectLst/>
              </a:rPr>
              <a:t>arXiv:quant-ph</a:t>
            </a:r>
            <a:r>
              <a:rPr lang="en-GB" i="0" dirty="0">
                <a:solidFill>
                  <a:schemeClr val="bg1"/>
                </a:solidFill>
                <a:effectLst/>
              </a:rPr>
              <a:t>/0410066 2004</a:t>
            </a:r>
          </a:p>
          <a:p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DDBD-56D2-1112-E5C5-18403C41A2E6}"/>
                  </a:ext>
                </a:extLst>
              </p:cNvPr>
              <p:cNvSpPr txBox="1"/>
              <p:nvPr/>
            </p:nvSpPr>
            <p:spPr>
              <a:xfrm>
                <a:off x="1480643" y="4129893"/>
                <a:ext cx="10486896" cy="25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SU(2)</a:t>
                </a: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Lato Light" panose="020F0502020204030203" pitchFamily="34" charset="0"/>
                  </a:rPr>
                  <a:t>Solve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28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d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from the matrix equation</a:t>
                </a: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DDBD-56D2-1112-E5C5-18403C41A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43" y="4129893"/>
                <a:ext cx="10486896" cy="2502160"/>
              </a:xfrm>
              <a:prstGeom prst="rect">
                <a:avLst/>
              </a:prstGeom>
              <a:blipFill>
                <a:blip r:embed="rId4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3912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F2C8A-FF38-0306-0F62-6ADF7123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602014"/>
            <a:ext cx="57277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F7F4DD-E270-2655-E0C7-67DB336D11E2}"/>
                  </a:ext>
                </a:extLst>
              </p:cNvPr>
              <p:cNvSpPr txBox="1"/>
              <p:nvPr/>
            </p:nvSpPr>
            <p:spPr>
              <a:xfrm>
                <a:off x="1480643" y="4500233"/>
                <a:ext cx="10486896" cy="1032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,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,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 SU(2)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F7F4DD-E270-2655-E0C7-67DB336D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43" y="4500233"/>
                <a:ext cx="10486896" cy="1032719"/>
              </a:xfrm>
              <a:prstGeom prst="rect">
                <a:avLst/>
              </a:prstGeom>
              <a:blipFill>
                <a:blip r:embed="rId3"/>
                <a:stretch>
                  <a:fillRect l="-96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071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078CF-033E-81EC-F57E-3ECBBB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205" y="1415143"/>
            <a:ext cx="51816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3386F8-D6D4-DF0B-F031-383AB68896A6}"/>
              </a:ext>
            </a:extLst>
          </p:cNvPr>
          <p:cNvSpPr txBox="1"/>
          <p:nvPr/>
        </p:nvSpPr>
        <p:spPr>
          <a:xfrm>
            <a:off x="1480644" y="4501243"/>
            <a:ext cx="10486896" cy="103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Similar recursion relation</a:t>
            </a:r>
          </a:p>
        </p:txBody>
      </p:sp>
    </p:spTree>
    <p:extLst>
      <p:ext uri="{BB962C8B-B14F-4D97-AF65-F5344CB8AC3E}">
        <p14:creationId xmlns:p14="http://schemas.microsoft.com/office/powerpoint/2010/main" val="29446807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2E3248-4EBF-9CB5-849F-BDA4CBB3637E}"/>
                  </a:ext>
                </a:extLst>
              </p:cNvPr>
              <p:cNvSpPr txBox="1"/>
              <p:nvPr/>
            </p:nvSpPr>
            <p:spPr>
              <a:xfrm>
                <a:off x="1458872" y="4304290"/>
                <a:ext cx="10486896" cy="1032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Lato Light" panose="020F0502020204030203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,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,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 continuous angle rotations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2E3248-4EBF-9CB5-849F-BDA4CBB3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872" y="4304290"/>
                <a:ext cx="10486896" cy="1032719"/>
              </a:xfrm>
              <a:prstGeom prst="rect">
                <a:avLst/>
              </a:prstGeom>
              <a:blipFill>
                <a:blip r:embed="rId2"/>
                <a:stretch>
                  <a:fillRect l="-967" b="-14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ACB0C-820B-80F3-E3A2-9360FE19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40" y="2256477"/>
            <a:ext cx="4501243" cy="183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A3C22-9288-980B-FDC0-8AD91F48D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6" y="2472825"/>
            <a:ext cx="5543294" cy="1421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6ED18-78F6-2706-6FAF-9CCC9FDF8EA8}"/>
              </a:ext>
            </a:extLst>
          </p:cNvPr>
          <p:cNvSpPr txBox="1"/>
          <p:nvPr/>
        </p:nvSpPr>
        <p:spPr>
          <a:xfrm>
            <a:off x="1283026" y="640719"/>
            <a:ext cx="10486896" cy="103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3 qubit example</a:t>
            </a:r>
          </a:p>
        </p:txBody>
      </p:sp>
    </p:spTree>
    <p:extLst>
      <p:ext uri="{BB962C8B-B14F-4D97-AF65-F5344CB8AC3E}">
        <p14:creationId xmlns:p14="http://schemas.microsoft.com/office/powerpoint/2010/main" val="44125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474C56-AFCA-0C35-245B-5048453E3F1C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Digital quantum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F48FD-3E8E-060E-0D72-C005FF20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1279646"/>
            <a:ext cx="7772400" cy="44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7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Quantum </a:t>
            </a:r>
            <a:r>
              <a:rPr lang="en-GB" dirty="0" err="1">
                <a:latin typeface=""/>
              </a:rPr>
              <a:t>MulTiplexor</a:t>
            </a:r>
            <a:r>
              <a:rPr lang="en-GB" dirty="0">
                <a:latin typeface=""/>
              </a:rPr>
              <a:t> </a:t>
            </a:r>
            <a:r>
              <a:rPr lang="en-GB" dirty="0" err="1">
                <a:latin typeface=""/>
              </a:rPr>
              <a:t>GAte</a:t>
            </a:r>
            <a:endParaRPr lang="en-GB" dirty="0">
              <a:latin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BB4B9C-A078-1B83-5C88-E4D65580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7" y="812747"/>
            <a:ext cx="8632428" cy="5232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7EBCBA-1A21-2F5F-B5D4-29477740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08" y="1070143"/>
            <a:ext cx="25400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F6CBBE-4BA6-AF3C-1CF1-A3E17D8F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585" y="3429000"/>
            <a:ext cx="861646" cy="3769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CF28E3-5257-1E24-F7F1-F31877EF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820" y="5005490"/>
            <a:ext cx="764442" cy="360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4ED71F-535C-4A5D-7721-8E93D25D6ADB}"/>
                  </a:ext>
                </a:extLst>
              </p:cNvPr>
              <p:cNvSpPr txBox="1"/>
              <p:nvPr/>
            </p:nvSpPr>
            <p:spPr>
              <a:xfrm>
                <a:off x="5906405" y="1070143"/>
                <a:ext cx="5406160" cy="37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coefficient can be pulled into first select qubit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4ED71F-535C-4A5D-7721-8E93D25D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405" y="1070143"/>
                <a:ext cx="5406160" cy="379976"/>
              </a:xfrm>
              <a:prstGeom prst="rect">
                <a:avLst/>
              </a:prstGeom>
              <a:blipFill>
                <a:blip r:embed="rId6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6F01AFB-BF72-B1EB-86BA-D7F372F41835}"/>
              </a:ext>
            </a:extLst>
          </p:cNvPr>
          <p:cNvSpPr/>
          <p:nvPr/>
        </p:nvSpPr>
        <p:spPr>
          <a:xfrm>
            <a:off x="6779742" y="3080951"/>
            <a:ext cx="1054442" cy="1012078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Fermionic Hamiltonians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5C9F2-C9CF-230E-E51E-18612389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279650"/>
            <a:ext cx="7531100" cy="229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2DE6E-A2A1-E214-7FAB-66D7E5251BB1}"/>
              </a:ext>
            </a:extLst>
          </p:cNvPr>
          <p:cNvSpPr txBox="1"/>
          <p:nvPr/>
        </p:nvSpPr>
        <p:spPr>
          <a:xfrm>
            <a:off x="1283026" y="640719"/>
            <a:ext cx="10486896" cy="495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Hubbard Model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Linear Scaling</a:t>
            </a:r>
          </a:p>
        </p:txBody>
      </p:sp>
    </p:spTree>
    <p:extLst>
      <p:ext uri="{BB962C8B-B14F-4D97-AF65-F5344CB8AC3E}">
        <p14:creationId xmlns:p14="http://schemas.microsoft.com/office/powerpoint/2010/main" val="1732078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Hamiltonians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99F47-9577-6240-BA86-7C08813B4AA7}"/>
                  </a:ext>
                </a:extLst>
              </p:cNvPr>
              <p:cNvSpPr txBox="1"/>
              <p:nvPr/>
            </p:nvSpPr>
            <p:spPr>
              <a:xfrm>
                <a:off x="1283026" y="640719"/>
                <a:ext cx="10486896" cy="5050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Lato Light" panose="020F0502020204030203" pitchFamily="34" charset="0"/>
                  </a:rPr>
                  <a:t>Quantum Chemistry Hamiltonian</a:t>
                </a: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GB" sz="2800" dirty="0">
                  <a:latin typeface="Lato Light" panose="020F0502020204030203" pitchFamily="34" charset="0"/>
                </a:endParaRP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800" dirty="0">
                    <a:latin typeface="Lato Light" panose="020F0502020204030203" pitchFamily="34" charset="0"/>
                  </a:rPr>
                  <a:t> scaling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99F47-9577-6240-BA86-7C08813B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26" y="640719"/>
                <a:ext cx="10486896" cy="5050485"/>
              </a:xfrm>
              <a:prstGeom prst="rect">
                <a:avLst/>
              </a:prstGeom>
              <a:blipFill>
                <a:blip r:embed="rId2"/>
                <a:stretch>
                  <a:fillRect l="-967" b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648CF5C-1F5A-BCDF-A409-4B528E69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95600"/>
            <a:ext cx="7010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12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JW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30F4C-7CC8-499F-A8F1-EB9AD39C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1181031"/>
            <a:ext cx="4330700" cy="294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3F9D8-9B33-8439-93D5-4D1C93B59564}"/>
              </a:ext>
            </a:extLst>
          </p:cNvPr>
          <p:cNvSpPr txBox="1"/>
          <p:nvPr/>
        </p:nvSpPr>
        <p:spPr>
          <a:xfrm>
            <a:off x="852552" y="3429000"/>
            <a:ext cx="10486896" cy="250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8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800" dirty="0">
              <a:latin typeface="Lato Light" panose="020F050202020403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8 times more quartic terms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2 times more quadratic terms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Lato Light" panose="020F0502020204030203" pitchFamily="34" charset="0"/>
              </a:rPr>
              <a:t>Z strings have implications on Serial and </a:t>
            </a:r>
            <a:r>
              <a:rPr lang="en-GB" sz="2800" dirty="0" err="1">
                <a:latin typeface="Lato Light" panose="020F0502020204030203" pitchFamily="34" charset="0"/>
              </a:rPr>
              <a:t>PauliG</a:t>
            </a:r>
            <a:r>
              <a:rPr lang="en-GB" sz="2800" dirty="0">
                <a:latin typeface="Lato Light" panose="020F0502020204030203" pitchFamily="34" charset="0"/>
              </a:rPr>
              <a:t> compilation</a:t>
            </a:r>
          </a:p>
        </p:txBody>
      </p:sp>
    </p:spTree>
    <p:extLst>
      <p:ext uri="{BB962C8B-B14F-4D97-AF65-F5344CB8AC3E}">
        <p14:creationId xmlns:p14="http://schemas.microsoft.com/office/powerpoint/2010/main" val="27553326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Hubbard Series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D5AB-6658-F4B1-410E-B46ED596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59" y="1604768"/>
            <a:ext cx="10913387" cy="36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1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7D906AC-9FAF-A5B2-49C5-32428CCACEA9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Stretched Hydrogen Ring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B796C-A98F-EF15-7DF5-CD72C8D9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5" y="1567341"/>
            <a:ext cx="11322649" cy="37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466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96B69-689D-8876-7D9B-95C1ACEF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90137"/>
            <a:ext cx="8763000" cy="46777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B62538-F136-0D71-D3C7-5DD261D4D945}"/>
              </a:ext>
            </a:extLst>
          </p:cNvPr>
          <p:cNvSpPr/>
          <p:nvPr/>
        </p:nvSpPr>
        <p:spPr>
          <a:xfrm>
            <a:off x="1714500" y="2848708"/>
            <a:ext cx="8763000" cy="73244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E25CC2-33B3-6ECB-543E-37B77E6BACE2}"/>
              </a:ext>
            </a:extLst>
          </p:cNvPr>
          <p:cNvSpPr txBox="1">
            <a:spLocks/>
          </p:cNvSpPr>
          <p:nvPr/>
        </p:nvSpPr>
        <p:spPr>
          <a:xfrm>
            <a:off x="805359" y="6009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Stretched Hydrogen Ring Results</a:t>
            </a:r>
          </a:p>
        </p:txBody>
      </p:sp>
    </p:spTree>
    <p:extLst>
      <p:ext uri="{BB962C8B-B14F-4D97-AF65-F5344CB8AC3E}">
        <p14:creationId xmlns:p14="http://schemas.microsoft.com/office/powerpoint/2010/main" val="31694899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83D7E6-8DE8-7142-97F9-7AE3C1406E03}"/>
              </a:ext>
            </a:extLst>
          </p:cNvPr>
          <p:cNvSpPr/>
          <p:nvPr/>
        </p:nvSpPr>
        <p:spPr>
          <a:xfrm>
            <a:off x="6530483" y="6434833"/>
            <a:ext cx="5085046" cy="260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90" dirty="0" err="1">
                <a:solidFill>
                  <a:schemeClr val="bg1"/>
                </a:solidFill>
              </a:rPr>
              <a:t>Ralli</a:t>
            </a:r>
            <a:r>
              <a:rPr lang="en-GB" sz="1090" dirty="0">
                <a:solidFill>
                  <a:schemeClr val="bg1"/>
                </a:solidFill>
              </a:rPr>
              <a:t>, Love, Tranter, Coveney - PHYSICAL REVIEW RESEARCH 3, 033195 (2021)</a:t>
            </a:r>
            <a:endParaRPr lang="en-US" sz="1090" dirty="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9C501DE-7BFF-4432-0D4E-886D8B83A2CA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Block encoded Singular Value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2C18-78CE-1124-DB6C-DFEC23B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89" y="2175718"/>
            <a:ext cx="3335021" cy="515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F23B4-8EBE-BEC7-598A-99FB298F5399}"/>
              </a:ext>
            </a:extLst>
          </p:cNvPr>
          <p:cNvSpPr txBox="1"/>
          <p:nvPr/>
        </p:nvSpPr>
        <p:spPr>
          <a:xfrm>
            <a:off x="852551" y="1047368"/>
            <a:ext cx="10486896" cy="451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Matrix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Block encoded quantum circuit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Implicit SVD</a:t>
            </a: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B9FF3-629A-A534-74D4-2CA1AF88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89" y="3685817"/>
            <a:ext cx="3944434" cy="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42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F23B4-8EBE-BEC7-598A-99FB298F5399}"/>
              </a:ext>
            </a:extLst>
          </p:cNvPr>
          <p:cNvSpPr txBox="1"/>
          <p:nvPr/>
        </p:nvSpPr>
        <p:spPr>
          <a:xfrm>
            <a:off x="852551" y="1047368"/>
            <a:ext cx="10486896" cy="486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Matrix Function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Block encoded singular value transform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Need a quantum circuit</a:t>
            </a: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D7E6-8DE8-7142-97F9-7AE3C1406E03}"/>
              </a:ext>
            </a:extLst>
          </p:cNvPr>
          <p:cNvSpPr/>
          <p:nvPr/>
        </p:nvSpPr>
        <p:spPr>
          <a:xfrm>
            <a:off x="6530483" y="6434833"/>
            <a:ext cx="5085046" cy="260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90" dirty="0" err="1">
                <a:solidFill>
                  <a:schemeClr val="bg1"/>
                </a:solidFill>
              </a:rPr>
              <a:t>Ralli</a:t>
            </a:r>
            <a:r>
              <a:rPr lang="en-GB" sz="1090" dirty="0">
                <a:solidFill>
                  <a:schemeClr val="bg1"/>
                </a:solidFill>
              </a:rPr>
              <a:t>, Love, Tranter, Coveney - PHYSICAL REVIEW RESEARCH 3, 033195 (2021)</a:t>
            </a:r>
            <a:endParaRPr lang="en-US" sz="1090" dirty="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9C501DE-7BFF-4432-0D4E-886D8B83A2CA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Block encoded Singular Value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374F7-7D16-C499-8D9C-B1D1F504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09" y="3722631"/>
            <a:ext cx="5140919" cy="97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E169C-0727-00E3-72B1-714C3FE2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97" y="2053606"/>
            <a:ext cx="3646772" cy="5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13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74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6C523-CA37-AF4F-347A-1EEC1403F40F}"/>
              </a:ext>
            </a:extLst>
          </p:cNvPr>
          <p:cNvSpPr txBox="1"/>
          <p:nvPr/>
        </p:nvSpPr>
        <p:spPr>
          <a:xfrm>
            <a:off x="478552" y="820112"/>
            <a:ext cx="12468498" cy="491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Parameters encode the evolution for fixed ansatz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Finding a good ansatz is difficult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474C56-AFCA-0C35-245B-5048453E3F1C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Variational Digital quantum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D7C21-53F7-244D-C995-1AFCEF2C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" y="1983028"/>
            <a:ext cx="4416868" cy="319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F48D7-EBA6-68E7-B6D8-753A417D8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545" y="1889534"/>
            <a:ext cx="4416866" cy="33821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D527A7-CC33-EEFC-B487-37BA0CEDED06}"/>
              </a:ext>
            </a:extLst>
          </p:cNvPr>
          <p:cNvSpPr/>
          <p:nvPr/>
        </p:nvSpPr>
        <p:spPr>
          <a:xfrm>
            <a:off x="7523018" y="3560252"/>
            <a:ext cx="247652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AC8BEF-4AB2-B87B-2CB0-F9139D555EEE}"/>
              </a:ext>
            </a:extLst>
          </p:cNvPr>
          <p:cNvSpPr/>
          <p:nvPr/>
        </p:nvSpPr>
        <p:spPr>
          <a:xfrm>
            <a:off x="10604356" y="3560251"/>
            <a:ext cx="247652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A2865B-7DB0-78C7-D623-8BFC7F18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109" y="3453618"/>
            <a:ext cx="304800" cy="12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58445-76E5-7862-1EBA-C711587634C6}"/>
              </a:ext>
            </a:extLst>
          </p:cNvPr>
          <p:cNvSpPr txBox="1"/>
          <p:nvPr/>
        </p:nvSpPr>
        <p:spPr>
          <a:xfrm>
            <a:off x="5901797" y="2868843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656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8D27-1153-9F46-BEF7-4227AEE43097}"/>
              </a:ext>
            </a:extLst>
          </p:cNvPr>
          <p:cNvSpPr txBox="1"/>
          <p:nvPr/>
        </p:nvSpPr>
        <p:spPr>
          <a:xfrm>
            <a:off x="506403" y="1050902"/>
            <a:ext cx="7550310" cy="3111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Take a time slice of products of Pauli exponentials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Exact in the limit of infinity small time slices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8400E6-9E22-24D1-2292-8495D86952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 err="1"/>
              <a:t>Trotterisation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001D7-F111-6642-F77B-97B6B5ED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48" y="2364188"/>
            <a:ext cx="7800480" cy="524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95ED9-96E4-9635-CBB6-72C4BD2EC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48" y="4610604"/>
            <a:ext cx="8487042" cy="7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0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A08D27-1153-9F46-BEF7-4227AEE43097}"/>
                  </a:ext>
                </a:extLst>
              </p:cNvPr>
              <p:cNvSpPr txBox="1"/>
              <p:nvPr/>
            </p:nvSpPr>
            <p:spPr>
              <a:xfrm>
                <a:off x="515448" y="868857"/>
                <a:ext cx="7550310" cy="6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In practise we need discrete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>
                    <a:latin typeface="Lato Light" panose="020F0502020204030203" pitchFamily="34" charset="0"/>
                  </a:rPr>
                  <a:t> time slices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A08D27-1153-9F46-BEF7-4227AEE4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8" y="868857"/>
                <a:ext cx="7550310" cy="655372"/>
              </a:xfrm>
              <a:prstGeom prst="rect">
                <a:avLst/>
              </a:prstGeom>
              <a:blipFill>
                <a:blip r:embed="rId4"/>
                <a:stretch>
                  <a:fillRect l="-67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0D59A5F-B05D-954E-AA89-0BB508FC15C3}"/>
              </a:ext>
            </a:extLst>
          </p:cNvPr>
          <p:cNvSpPr txBox="1"/>
          <p:nvPr/>
        </p:nvSpPr>
        <p:spPr>
          <a:xfrm>
            <a:off x="707359" y="2509406"/>
            <a:ext cx="815302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Trotter error because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D98E22-8F0B-0C41-B1E2-765F3E962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351" y="3107240"/>
            <a:ext cx="1657318" cy="3330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8400E6-9E22-24D1-2292-8495D8695280}"/>
              </a:ext>
            </a:extLst>
          </p:cNvPr>
          <p:cNvSpPr txBox="1">
            <a:spLocks/>
          </p:cNvSpPr>
          <p:nvPr/>
        </p:nvSpPr>
        <p:spPr>
          <a:xfrm>
            <a:off x="515448" y="3188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 err="1"/>
              <a:t>Trotterisation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CD3C2-939B-2AC3-41E0-2F9032E99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83"/>
          <a:stretch/>
        </p:blipFill>
        <p:spPr>
          <a:xfrm>
            <a:off x="3519321" y="3664099"/>
            <a:ext cx="5817012" cy="242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E98D3-0001-86BE-BD46-6941042D3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739" y="1882292"/>
            <a:ext cx="7759342" cy="5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2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D59A5F-B05D-954E-AA89-0BB508FC15C3}"/>
                  </a:ext>
                </a:extLst>
              </p:cNvPr>
              <p:cNvSpPr txBox="1"/>
              <p:nvPr/>
            </p:nvSpPr>
            <p:spPr>
              <a:xfrm>
                <a:off x="707359" y="2509406"/>
                <a:ext cx="8153023" cy="497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Product formula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Equivalent 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 commute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D59A5F-B05D-954E-AA89-0BB508FC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9" y="2509406"/>
                <a:ext cx="8153023" cy="4971361"/>
              </a:xfrm>
              <a:prstGeom prst="rect">
                <a:avLst/>
              </a:prstGeom>
              <a:blipFill>
                <a:blip r:embed="rId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FA08D27-1153-9F46-BEF7-4227AEE43097}"/>
              </a:ext>
            </a:extLst>
          </p:cNvPr>
          <p:cNvSpPr txBox="1"/>
          <p:nvPr/>
        </p:nvSpPr>
        <p:spPr>
          <a:xfrm>
            <a:off x="515448" y="868857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8400E6-9E22-24D1-2292-8495D8695280}"/>
              </a:ext>
            </a:extLst>
          </p:cNvPr>
          <p:cNvSpPr txBox="1">
            <a:spLocks/>
          </p:cNvSpPr>
          <p:nvPr/>
        </p:nvSpPr>
        <p:spPr>
          <a:xfrm>
            <a:off x="515448" y="3188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First Order </a:t>
            </a:r>
            <a:r>
              <a:rPr lang="en-US" dirty="0" err="1"/>
              <a:t>Trotterisation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5BDED-2583-E2A9-CC27-77C5585056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45"/>
          <a:stretch/>
        </p:blipFill>
        <p:spPr>
          <a:xfrm>
            <a:off x="2300088" y="1597497"/>
            <a:ext cx="7772400" cy="1132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C1C0A-F873-16FA-34EA-B212803A3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56" b="-1311"/>
          <a:stretch/>
        </p:blipFill>
        <p:spPr>
          <a:xfrm>
            <a:off x="1887048" y="3341880"/>
            <a:ext cx="7772400" cy="132556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7C84E-401E-0509-FD45-A16E0EE7B7EB}"/>
              </a:ext>
            </a:extLst>
          </p:cNvPr>
          <p:cNvSpPr/>
          <p:nvPr/>
        </p:nvSpPr>
        <p:spPr>
          <a:xfrm>
            <a:off x="6310489" y="4120441"/>
            <a:ext cx="575733" cy="3273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49849-D3C1-00F2-7521-22E8B00EE652}"/>
              </a:ext>
            </a:extLst>
          </p:cNvPr>
          <p:cNvSpPr txBox="1"/>
          <p:nvPr/>
        </p:nvSpPr>
        <p:spPr>
          <a:xfrm>
            <a:off x="8496620" y="6364916"/>
            <a:ext cx="610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math-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ph</a:t>
            </a:r>
            <a: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/0506007</a:t>
            </a:r>
          </a:p>
          <a:p>
            <a:pPr algn="l"/>
            <a:b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</a:br>
            <a:endParaRPr lang="en-GB" b="0" i="0" dirty="0">
              <a:solidFill>
                <a:srgbClr val="FFFFFF"/>
              </a:solidFill>
              <a:effectLst/>
              <a:latin typeface="Lucida Grande" panose="020B06000405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D20B2-8F02-6069-398A-AAAB8035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255" y="5239546"/>
            <a:ext cx="4153934" cy="53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4D4463-35D4-7A00-6E5A-827712C676B1}"/>
              </a:ext>
            </a:extLst>
          </p:cNvPr>
          <p:cNvSpPr/>
          <p:nvPr/>
        </p:nvSpPr>
        <p:spPr>
          <a:xfrm>
            <a:off x="7670800" y="5336228"/>
            <a:ext cx="524933" cy="319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7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0D59A5F-B05D-954E-AA89-0BB508FC15C3}"/>
              </a:ext>
            </a:extLst>
          </p:cNvPr>
          <p:cNvSpPr txBox="1"/>
          <p:nvPr/>
        </p:nvSpPr>
        <p:spPr>
          <a:xfrm>
            <a:off x="707359" y="2509406"/>
            <a:ext cx="9689708" cy="672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Error in operator norm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See - A theory of trotter error for details [Childs, </a:t>
            </a:r>
            <a:r>
              <a:rPr lang="en-GB" sz="2000" dirty="0" err="1">
                <a:latin typeface="Lato Light" panose="020F0502020204030203" pitchFamily="34" charset="0"/>
              </a:rPr>
              <a:t>Su</a:t>
            </a:r>
            <a:r>
              <a:rPr lang="en-GB" sz="2000" dirty="0">
                <a:latin typeface="Lato Light" panose="020F0502020204030203" pitchFamily="34" charset="0"/>
              </a:rPr>
              <a:t> Tran, Wiebe, Zhu] 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FA08D27-1153-9F46-BEF7-4227AEE43097}"/>
              </a:ext>
            </a:extLst>
          </p:cNvPr>
          <p:cNvSpPr txBox="1"/>
          <p:nvPr/>
        </p:nvSpPr>
        <p:spPr>
          <a:xfrm>
            <a:off x="515448" y="868857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First order trotter product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8400E6-9E22-24D1-2292-8495D8695280}"/>
              </a:ext>
            </a:extLst>
          </p:cNvPr>
          <p:cNvSpPr txBox="1">
            <a:spLocks/>
          </p:cNvSpPr>
          <p:nvPr/>
        </p:nvSpPr>
        <p:spPr>
          <a:xfrm>
            <a:off x="515448" y="3188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First Order </a:t>
            </a:r>
            <a:r>
              <a:rPr lang="en-US" dirty="0" err="1"/>
              <a:t>Trotterisation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49849-D3C1-00F2-7521-22E8B00EE652}"/>
              </a:ext>
            </a:extLst>
          </p:cNvPr>
          <p:cNvSpPr txBox="1"/>
          <p:nvPr/>
        </p:nvSpPr>
        <p:spPr>
          <a:xfrm>
            <a:off x="8496620" y="6364916"/>
            <a:ext cx="610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math-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ph</a:t>
            </a:r>
            <a: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  <a:t>/0506007</a:t>
            </a:r>
          </a:p>
          <a:p>
            <a:pPr algn="l"/>
            <a:br>
              <a:rPr lang="en-GB" b="0" i="0" dirty="0">
                <a:solidFill>
                  <a:srgbClr val="FFFFFF"/>
                </a:solidFill>
                <a:effectLst/>
                <a:latin typeface="Lucida Grande" panose="020B0600040502020204" pitchFamily="34" charset="0"/>
              </a:rPr>
            </a:br>
            <a:endParaRPr lang="en-GB" b="0" i="0" dirty="0">
              <a:solidFill>
                <a:srgbClr val="FFFFFF"/>
              </a:solidFill>
              <a:effectLst/>
              <a:latin typeface="Lucida Grande" panose="020B06000405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80CD73-0FFF-1A16-3057-58806E35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676" y="1614316"/>
            <a:ext cx="5884702" cy="1175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ECD72-B7DA-3E5A-8707-E9892D0F8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587" y="3429000"/>
            <a:ext cx="5300880" cy="11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786F7-56AF-5946-E56E-EC88EFD83348}"/>
              </a:ext>
            </a:extLst>
          </p:cNvPr>
          <p:cNvSpPr txBox="1"/>
          <p:nvPr/>
        </p:nvSpPr>
        <p:spPr>
          <a:xfrm>
            <a:off x="515448" y="868857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How do we implement Pauli exponentials?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5FBE84-C3E5-C286-107A-4391A380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34"/>
          <a:stretch/>
        </p:blipFill>
        <p:spPr>
          <a:xfrm>
            <a:off x="2579346" y="1944501"/>
            <a:ext cx="7033307" cy="3297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65DFA-BA38-3929-30D5-DA888A47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405" y="931100"/>
            <a:ext cx="3135545" cy="5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CA750-D54C-2DBA-644F-DAA6FC2E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52" y="1913211"/>
            <a:ext cx="5627206" cy="1030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0825"/>
            <a:ext cx="10515600" cy="727075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Surface Electrode Ion-Traps (H-series)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A4707-A42B-3756-0B8C-5A8D72457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69650" y="6492875"/>
            <a:ext cx="10223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6C6C-1580-41D1-BD54-82E7DB68FEE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D9D9D6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3048" y="3291668"/>
            <a:ext cx="147395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Gate Zones: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Transport Operations: Shift, split/combine, swap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oneywell Sans"/>
              <a:ea typeface="+mn-ea"/>
              <a:cs typeface="+mn-cs"/>
            </a:endParaRPr>
          </a:p>
        </p:txBody>
      </p:sp>
      <p:cxnSp>
        <p:nvCxnSpPr>
          <p:cNvPr id="51" name="Straight Arrow Connector 50"/>
          <p:cNvCxnSpPr>
            <a:cxnSpLocks/>
            <a:stCxn id="50" idx="0"/>
          </p:cNvCxnSpPr>
          <p:nvPr/>
        </p:nvCxnSpPr>
        <p:spPr>
          <a:xfrm flipV="1">
            <a:off x="2650027" y="2559542"/>
            <a:ext cx="1270040" cy="732126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50" idx="0"/>
          </p:cNvCxnSpPr>
          <p:nvPr/>
        </p:nvCxnSpPr>
        <p:spPr>
          <a:xfrm flipV="1">
            <a:off x="2650027" y="2559542"/>
            <a:ext cx="0" cy="732126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0" idx="0"/>
          </p:cNvCxnSpPr>
          <p:nvPr/>
        </p:nvCxnSpPr>
        <p:spPr>
          <a:xfrm flipV="1">
            <a:off x="2650027" y="2559542"/>
            <a:ext cx="635020" cy="732126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50" idx="0"/>
          </p:cNvCxnSpPr>
          <p:nvPr/>
        </p:nvCxnSpPr>
        <p:spPr>
          <a:xfrm flipV="1">
            <a:off x="2650027" y="2559542"/>
            <a:ext cx="1834099" cy="732126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50" idx="0"/>
          </p:cNvCxnSpPr>
          <p:nvPr/>
        </p:nvCxnSpPr>
        <p:spPr>
          <a:xfrm flipV="1">
            <a:off x="2650027" y="2559542"/>
            <a:ext cx="2512876" cy="732126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410464" y="1037613"/>
            <a:ext cx="2752439" cy="699510"/>
            <a:chOff x="7130240" y="4423496"/>
            <a:chExt cx="3645742" cy="1039840"/>
          </a:xfrm>
        </p:grpSpPr>
        <p:sp>
          <p:nvSpPr>
            <p:cNvPr id="83" name="Rectangle 82"/>
            <p:cNvSpPr/>
            <p:nvPr/>
          </p:nvSpPr>
          <p:spPr>
            <a:xfrm>
              <a:off x="7130240" y="4817005"/>
              <a:ext cx="36457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DC202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171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202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Yb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DC202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+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202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 = qubits,    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138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Ba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+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rPr>
                <a:t> = cooling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12C131-84B5-413D-BFB6-A6E7EAF599E7}"/>
                </a:ext>
              </a:extLst>
            </p:cNvPr>
            <p:cNvGrpSpPr/>
            <p:nvPr/>
          </p:nvGrpSpPr>
          <p:grpSpPr>
            <a:xfrm>
              <a:off x="8054285" y="4423496"/>
              <a:ext cx="1481194" cy="355375"/>
              <a:chOff x="9059271" y="4048358"/>
              <a:chExt cx="658465" cy="17048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41717FE-B18D-4760-A703-89860A2E09FC}"/>
                  </a:ext>
                </a:extLst>
              </p:cNvPr>
              <p:cNvSpPr/>
              <p:nvPr/>
            </p:nvSpPr>
            <p:spPr>
              <a:xfrm>
                <a:off x="9224211" y="4056434"/>
                <a:ext cx="160421" cy="154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A2C4EE9-B7B2-4F05-87DE-EE5211F7555C}"/>
                  </a:ext>
                </a:extLst>
              </p:cNvPr>
              <p:cNvSpPr/>
              <p:nvPr/>
            </p:nvSpPr>
            <p:spPr>
              <a:xfrm>
                <a:off x="9384632" y="4056434"/>
                <a:ext cx="160421" cy="154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492C52F-9751-45DE-8CD4-5262968EB3ED}"/>
                  </a:ext>
                </a:extLst>
              </p:cNvPr>
              <p:cNvSpPr/>
              <p:nvPr/>
            </p:nvSpPr>
            <p:spPr>
              <a:xfrm>
                <a:off x="9540533" y="4048359"/>
                <a:ext cx="177203" cy="1704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282E125-25F4-438C-BA54-37D545EB9417}"/>
                  </a:ext>
                </a:extLst>
              </p:cNvPr>
              <p:cNvSpPr/>
              <p:nvPr/>
            </p:nvSpPr>
            <p:spPr>
              <a:xfrm>
                <a:off x="9059271" y="4048358"/>
                <a:ext cx="177204" cy="1704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neywell San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E5AA14B-1A21-EB1E-F43E-3B8314B0F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973" y="1625042"/>
            <a:ext cx="2457583" cy="138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CD85F-16D4-A373-1A26-4BAD8C5FB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2"/>
          <a:stretch/>
        </p:blipFill>
        <p:spPr>
          <a:xfrm>
            <a:off x="815928" y="4140200"/>
            <a:ext cx="6124607" cy="152899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B9F140-A9E4-5228-BB65-CCFA25E2CFF1}"/>
              </a:ext>
            </a:extLst>
          </p:cNvPr>
          <p:cNvCxnSpPr>
            <a:cxnSpLocks/>
          </p:cNvCxnSpPr>
          <p:nvPr/>
        </p:nvCxnSpPr>
        <p:spPr>
          <a:xfrm>
            <a:off x="2838446" y="3878767"/>
            <a:ext cx="0" cy="131195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5A7638-4070-C343-AFA5-E5D500735139}"/>
              </a:ext>
            </a:extLst>
          </p:cNvPr>
          <p:cNvCxnSpPr>
            <a:cxnSpLocks/>
          </p:cNvCxnSpPr>
          <p:nvPr/>
        </p:nvCxnSpPr>
        <p:spPr>
          <a:xfrm>
            <a:off x="2838446" y="3878767"/>
            <a:ext cx="738890" cy="131195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476C9C-43CC-EC94-5D74-925A7A928EFD}"/>
              </a:ext>
            </a:extLst>
          </p:cNvPr>
          <p:cNvCxnSpPr>
            <a:cxnSpLocks/>
          </p:cNvCxnSpPr>
          <p:nvPr/>
        </p:nvCxnSpPr>
        <p:spPr>
          <a:xfrm>
            <a:off x="2860928" y="3937999"/>
            <a:ext cx="1372405" cy="12527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33DD5-8AD8-47D5-3970-E929C6F39543}"/>
              </a:ext>
            </a:extLst>
          </p:cNvPr>
          <p:cNvCxnSpPr>
            <a:cxnSpLocks/>
          </p:cNvCxnSpPr>
          <p:nvPr/>
        </p:nvCxnSpPr>
        <p:spPr>
          <a:xfrm>
            <a:off x="2838445" y="3878767"/>
            <a:ext cx="2072222" cy="131195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377445F-EED6-435F-75EB-6711B11A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523" y="3672405"/>
            <a:ext cx="2517034" cy="21217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E648DD-59AA-5155-14C6-37152D20A39B}"/>
              </a:ext>
            </a:extLst>
          </p:cNvPr>
          <p:cNvSpPr txBox="1"/>
          <p:nvPr/>
        </p:nvSpPr>
        <p:spPr>
          <a:xfrm>
            <a:off x="7230533" y="1993071"/>
            <a:ext cx="1227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H1:</a:t>
            </a:r>
          </a:p>
          <a:p>
            <a:r>
              <a:rPr lang="en-US" dirty="0"/>
              <a:t>20 qubits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DC308-BE49-86CA-696A-C20A961D875F}"/>
              </a:ext>
            </a:extLst>
          </p:cNvPr>
          <p:cNvSpPr txBox="1"/>
          <p:nvPr/>
        </p:nvSpPr>
        <p:spPr>
          <a:xfrm>
            <a:off x="7230532" y="4513318"/>
            <a:ext cx="1227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H2:</a:t>
            </a:r>
          </a:p>
          <a:p>
            <a:r>
              <a:rPr lang="en-US" dirty="0"/>
              <a:t>32 qubits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F18FC-C384-D265-182B-02568507E32F}"/>
              </a:ext>
            </a:extLst>
          </p:cNvPr>
          <p:cNvSpPr txBox="1"/>
          <p:nvPr/>
        </p:nvSpPr>
        <p:spPr>
          <a:xfrm>
            <a:off x="9483004" y="3083001"/>
            <a:ext cx="2708996" cy="24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Pino,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Nature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592, 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209–213 (2021)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1086F-72FC-781C-B953-5D2F727B6F5A}"/>
              </a:ext>
            </a:extLst>
          </p:cNvPr>
          <p:cNvSpPr txBox="1"/>
          <p:nvPr/>
        </p:nvSpPr>
        <p:spPr>
          <a:xfrm>
            <a:off x="9727325" y="5903472"/>
            <a:ext cx="2708996" cy="24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Lucida Grande"/>
              </a:rPr>
              <a:t>Moses, arXiv:2305.03828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6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43189BC-C028-72FF-647B-90BEB1203D6D}"/>
              </a:ext>
            </a:extLst>
          </p:cNvPr>
          <p:cNvSpPr/>
          <p:nvPr/>
        </p:nvSpPr>
        <p:spPr>
          <a:xfrm rot="5400000">
            <a:off x="6106129" y="705698"/>
            <a:ext cx="455025" cy="341894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E53DF-3A30-BA35-CEE5-F6B2AC1B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691" y="1717371"/>
            <a:ext cx="1485900" cy="3937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EA32D-1934-6EFD-51DB-C375B713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24" y="4386567"/>
            <a:ext cx="482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AABFF1-CB16-64F0-FE3E-A820BF3F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14" y="3521494"/>
            <a:ext cx="482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4AFDC-BDC1-3223-5AAA-4D6626633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625" y="2737429"/>
            <a:ext cx="482600" cy="36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8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79DF-0D72-C631-09A8-8AE57377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32231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3526972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DED0A-785D-5FFE-5C8F-4E1B73FE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4365421"/>
            <a:ext cx="342900" cy="36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5264727" y="2732231"/>
            <a:ext cx="3186546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123C7-EA8A-0637-5E77-9CAB1D65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49" y="2692812"/>
            <a:ext cx="342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04600-05B0-A1B0-7301-90EAA4C0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49" y="3487553"/>
            <a:ext cx="3429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8D42-4BED-2EF5-0E99-4463810A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49" y="432600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3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79DF-0D72-C631-09A8-8AE57377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32231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3526972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DED0A-785D-5FFE-5C8F-4E1B73FE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4365421"/>
            <a:ext cx="342900" cy="36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5874327" y="2732231"/>
            <a:ext cx="2576945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123C7-EA8A-0637-5E77-9CAB1D65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1" y="2692812"/>
            <a:ext cx="342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04600-05B0-A1B0-7301-90EAA4C0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1" y="3487553"/>
            <a:ext cx="3429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8D42-4BED-2EF5-0E99-4463810A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1" y="432600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79DF-0D72-C631-09A8-8AE57377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32231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3526972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DED0A-785D-5FFE-5C8F-4E1B73FE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4365421"/>
            <a:ext cx="342900" cy="36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6816436" y="2732231"/>
            <a:ext cx="1634836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123C7-EA8A-0637-5E77-9CAB1D65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16" y="2692812"/>
            <a:ext cx="342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04600-05B0-A1B0-7301-90EAA4C0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16" y="3487553"/>
            <a:ext cx="3429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8D42-4BED-2EF5-0E99-4463810A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16" y="432600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9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79DF-0D72-C631-09A8-8AE57377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32231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3526972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DED0A-785D-5FFE-5C8F-4E1B73FE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4365421"/>
            <a:ext cx="342900" cy="36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7495308" y="2732231"/>
            <a:ext cx="955963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123C7-EA8A-0637-5E77-9CAB1D65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77" y="2692812"/>
            <a:ext cx="342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04600-05B0-A1B0-7301-90EAA4C0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77" y="3487553"/>
            <a:ext cx="3429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8D42-4BED-2EF5-0E99-4463810A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77" y="432600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3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|000&gt;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79DF-0D72-C631-09A8-8AE57377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32231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3526972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DED0A-785D-5FFE-5C8F-4E1B73FE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4365421"/>
            <a:ext cx="342900" cy="36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8108371" y="2732231"/>
            <a:ext cx="342900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123C7-EA8A-0637-5E77-9CAB1D65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89" y="2692812"/>
            <a:ext cx="342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04600-05B0-A1B0-7301-90EAA4C0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89" y="3487553"/>
            <a:ext cx="3429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8D42-4BED-2EF5-0E99-4463810A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89" y="432600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|111&gt;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5264727" y="2732231"/>
            <a:ext cx="3186546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D4C60-EAC7-059A-D25B-6267E2D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14584"/>
            <a:ext cx="342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45EF-6041-E8F4-BB3A-DDF2BCC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4371584"/>
            <a:ext cx="3429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2FCC-F6A3-60D4-9CF1-E976384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58" y="2714584"/>
            <a:ext cx="3429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9036A5-7771-8918-C1DD-EC0AA46D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52" y="4371584"/>
            <a:ext cx="3429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FB9C1A-D7EA-C66D-D020-82B3188D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3508225"/>
            <a:ext cx="342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12217-A3F4-D3A1-0CAD-B0955384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252" y="352697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|111&gt;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5915891" y="2732231"/>
            <a:ext cx="2535382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D4C60-EAC7-059A-D25B-6267E2D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14584"/>
            <a:ext cx="342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45EF-6041-E8F4-BB3A-DDF2BCC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4371584"/>
            <a:ext cx="3429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2FCC-F6A3-60D4-9CF1-E976384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85" y="2714584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E6952-6F12-738D-8BD2-3FB45F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979" y="3526972"/>
            <a:ext cx="3429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FB9B0-E987-0939-B3B3-52F5400F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9" y="4371584"/>
            <a:ext cx="342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9B9C8-9253-288C-0B41-A49CBD92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3508225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|111&gt;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6747163" y="2732231"/>
            <a:ext cx="1704109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D4C60-EAC7-059A-D25B-6267E2D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14584"/>
            <a:ext cx="342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45EF-6041-E8F4-BB3A-DDF2BCC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4371584"/>
            <a:ext cx="3429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2FCC-F6A3-60D4-9CF1-E976384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2" y="2714584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E6952-6F12-738D-8BD2-3FB45F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636" y="3526972"/>
            <a:ext cx="3429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A0914-C067-839B-521F-4F48D6C80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936" y="4413503"/>
            <a:ext cx="6223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AE521-06D3-4204-4285-0F07360D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3508225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49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|111&gt;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D66EF-F1AF-3F32-8903-617F946E0AB7}"/>
              </a:ext>
            </a:extLst>
          </p:cNvPr>
          <p:cNvSpPr/>
          <p:nvPr/>
        </p:nvSpPr>
        <p:spPr>
          <a:xfrm>
            <a:off x="7384473" y="2732231"/>
            <a:ext cx="1066799" cy="231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D4C60-EAC7-059A-D25B-6267E2D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14584"/>
            <a:ext cx="342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45EF-6041-E8F4-BB3A-DDF2BCC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4371584"/>
            <a:ext cx="3429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2FCC-F6A3-60D4-9CF1-E976384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560" y="2714584"/>
            <a:ext cx="3429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E6952-6F12-738D-8BD2-3FB45F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254" y="3526972"/>
            <a:ext cx="3429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A0914-C067-839B-521F-4F48D6C80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554" y="4413503"/>
            <a:ext cx="6223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182AF-183B-6AD3-4AC3-432048C7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3508225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23F1-A761-4F02-DFD5-1545EFE4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505"/>
          </a:xfrm>
        </p:spPr>
        <p:txBody>
          <a:bodyPr/>
          <a:lstStyle/>
          <a:p>
            <a:r>
              <a:rPr lang="en-US" dirty="0"/>
              <a:t>Computing in QCCD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77131-7DB2-6B90-56A4-2DAE0270BE21}"/>
              </a:ext>
            </a:extLst>
          </p:cNvPr>
          <p:cNvSpPr/>
          <p:nvPr/>
        </p:nvSpPr>
        <p:spPr>
          <a:xfrm>
            <a:off x="6594597" y="197080"/>
            <a:ext cx="5385258" cy="59733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6B6C5-FE86-C10B-7178-47D97DBDF4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2106987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B0A80-381F-8071-24C2-1AF4B05737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420556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766B0-0E14-3B58-268C-7EC51CFAEB1D}"/>
                  </a:ext>
                </a:extLst>
              </p:cNvPr>
              <p:cNvSpPr txBox="1"/>
              <p:nvPr/>
            </p:nvSpPr>
            <p:spPr>
              <a:xfrm>
                <a:off x="6892290" y="515608"/>
                <a:ext cx="829952" cy="374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8099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766B0-0E14-3B58-268C-7EC51CFA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90" y="515608"/>
                <a:ext cx="829952" cy="374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497872-782C-D60D-9BF3-EB1ADDED2F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1263772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1457F-086E-9E2E-92F0-025421EBB983}"/>
                  </a:ext>
                </a:extLst>
              </p:cNvPr>
              <p:cNvSpPr txBox="1"/>
              <p:nvPr/>
            </p:nvSpPr>
            <p:spPr>
              <a:xfrm>
                <a:off x="6892290" y="1380433"/>
                <a:ext cx="829952" cy="374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8099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1457F-086E-9E2E-92F0-025421EB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90" y="1380433"/>
                <a:ext cx="829952" cy="374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2C36F72-BD59-5330-BCF5-F3CAF572F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3793418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74569-37B6-54AC-515E-39F3709F4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4636633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88E2F-4C3E-45E9-7F77-DA1D82EDEC5A}"/>
                  </a:ext>
                </a:extLst>
              </p:cNvPr>
              <p:cNvSpPr txBox="1"/>
              <p:nvPr/>
            </p:nvSpPr>
            <p:spPr>
              <a:xfrm>
                <a:off x="6892290" y="4748312"/>
                <a:ext cx="829952" cy="374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8099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88E2F-4C3E-45E9-7F77-DA1D82EDE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90" y="4748312"/>
                <a:ext cx="829952" cy="374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8826FE-F692-5169-34F3-AC0D9E444E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2950203"/>
            <a:ext cx="2234724" cy="60743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0FE969-E7ED-6843-99D7-ABCA9645AA0B}"/>
                  </a:ext>
                </a:extLst>
              </p:cNvPr>
              <p:cNvSpPr txBox="1"/>
              <p:nvPr/>
            </p:nvSpPr>
            <p:spPr>
              <a:xfrm>
                <a:off x="6892290" y="3076005"/>
                <a:ext cx="829952" cy="374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8099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0FE969-E7ED-6843-99D7-ABCA9645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90" y="3076005"/>
                <a:ext cx="829952" cy="374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2">
            <a:extLst>
              <a:ext uri="{FF2B5EF4-FFF2-40B4-BE49-F238E27FC236}">
                <a16:creationId xmlns:a16="http://schemas.microsoft.com/office/drawing/2014/main" id="{BB9050D0-1DA7-E56B-6310-1FAED4ACB2DF}"/>
              </a:ext>
            </a:extLst>
          </p:cNvPr>
          <p:cNvSpPr/>
          <p:nvPr/>
        </p:nvSpPr>
        <p:spPr>
          <a:xfrm>
            <a:off x="5889624" y="3019376"/>
            <a:ext cx="588611" cy="590714"/>
          </a:xfrm>
          <a:prstGeom prst="rightArrow">
            <a:avLst/>
          </a:prstGeom>
          <a:solidFill>
            <a:srgbClr val="FFFFFF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3999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B438D-7EDB-1F69-4B98-BCDA3EF0D462}"/>
              </a:ext>
            </a:extLst>
          </p:cNvPr>
          <p:cNvSpPr txBox="1"/>
          <p:nvPr/>
        </p:nvSpPr>
        <p:spPr>
          <a:xfrm>
            <a:off x="10320377" y="2232147"/>
            <a:ext cx="1504370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Move, Join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1666E-C825-7778-B440-6C8493C9C948}"/>
              </a:ext>
            </a:extLst>
          </p:cNvPr>
          <p:cNvSpPr txBox="1"/>
          <p:nvPr/>
        </p:nvSpPr>
        <p:spPr>
          <a:xfrm>
            <a:off x="10319895" y="1390815"/>
            <a:ext cx="1504370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1-qubit gate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F9018-D335-EA0D-9F09-3C5BA9AE2A4B}"/>
              </a:ext>
            </a:extLst>
          </p:cNvPr>
          <p:cNvSpPr txBox="1"/>
          <p:nvPr/>
        </p:nvSpPr>
        <p:spPr>
          <a:xfrm>
            <a:off x="10320377" y="3067429"/>
            <a:ext cx="1504370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2-qubit gate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19381-1133-6BB3-F614-3FD9754C7395}"/>
              </a:ext>
            </a:extLst>
          </p:cNvPr>
          <p:cNvSpPr txBox="1"/>
          <p:nvPr/>
        </p:nvSpPr>
        <p:spPr>
          <a:xfrm>
            <a:off x="10320377" y="3772861"/>
            <a:ext cx="1504370" cy="65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Swap, Split</a:t>
            </a:r>
          </a:p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Move, Join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F47F3C-EBD7-86D7-3CC5-999EBE0C49CA}"/>
              </a:ext>
            </a:extLst>
          </p:cNvPr>
          <p:cNvSpPr txBox="1"/>
          <p:nvPr/>
        </p:nvSpPr>
        <p:spPr>
          <a:xfrm>
            <a:off x="10317259" y="4766863"/>
            <a:ext cx="1504370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2-qubit gate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9EBD-AA0F-3F08-496D-091183BD1453}"/>
              </a:ext>
            </a:extLst>
          </p:cNvPr>
          <p:cNvSpPr txBox="1"/>
          <p:nvPr/>
        </p:nvSpPr>
        <p:spPr>
          <a:xfrm>
            <a:off x="184605" y="1176181"/>
            <a:ext cx="3688938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 Circuit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C3EB9D-D534-C61D-7FC1-D588B0EB82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rgbClr val="D9D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60" y="5479846"/>
            <a:ext cx="2234724" cy="607436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8834A25-7324-A00A-F7F0-458277E5DD0A}"/>
              </a:ext>
            </a:extLst>
          </p:cNvPr>
          <p:cNvSpPr/>
          <p:nvPr/>
        </p:nvSpPr>
        <p:spPr>
          <a:xfrm>
            <a:off x="8449902" y="2337740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2F5FBD-16BF-DDD1-5DC6-07C4A223A256}"/>
              </a:ext>
            </a:extLst>
          </p:cNvPr>
          <p:cNvSpPr/>
          <p:nvPr/>
        </p:nvSpPr>
        <p:spPr>
          <a:xfrm>
            <a:off x="9844126" y="2332323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D3795-4AAC-BA4D-100A-E2F937264E11}"/>
              </a:ext>
            </a:extLst>
          </p:cNvPr>
          <p:cNvGrpSpPr/>
          <p:nvPr/>
        </p:nvGrpSpPr>
        <p:grpSpPr>
          <a:xfrm>
            <a:off x="8449979" y="647338"/>
            <a:ext cx="1533827" cy="139680"/>
            <a:chOff x="8404017" y="871538"/>
            <a:chExt cx="1534044" cy="1397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54D806-1510-FD7A-F75E-80E16A4E1468}"/>
                </a:ext>
              </a:extLst>
            </p:cNvPr>
            <p:cNvSpPr/>
            <p:nvPr/>
          </p:nvSpPr>
          <p:spPr>
            <a:xfrm>
              <a:off x="8404017" y="871538"/>
              <a:ext cx="139700" cy="1397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BACE55-5753-BDA7-FC49-88BD2CEC959F}"/>
                </a:ext>
              </a:extLst>
            </p:cNvPr>
            <p:cNvSpPr/>
            <p:nvPr/>
          </p:nvSpPr>
          <p:spPr>
            <a:xfrm>
              <a:off x="9340636" y="871538"/>
              <a:ext cx="139700" cy="1397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3B6ED9-FCA5-4736-4407-51289205CC99}"/>
                </a:ext>
              </a:extLst>
            </p:cNvPr>
            <p:cNvSpPr/>
            <p:nvPr/>
          </p:nvSpPr>
          <p:spPr>
            <a:xfrm>
              <a:off x="9798361" y="871538"/>
              <a:ext cx="139700" cy="139700"/>
            </a:xfrm>
            <a:prstGeom prst="ellipse">
              <a:avLst/>
            </a:prstGeom>
            <a:solidFill>
              <a:srgbClr val="79DC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EFCAB4C1-0FC7-F2E5-CB4E-95D8BEE5F545}"/>
              </a:ext>
            </a:extLst>
          </p:cNvPr>
          <p:cNvSpPr/>
          <p:nvPr/>
        </p:nvSpPr>
        <p:spPr>
          <a:xfrm>
            <a:off x="8449980" y="1495233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ACDE02-A4D7-D646-6396-7541B1090B15}"/>
              </a:ext>
            </a:extLst>
          </p:cNvPr>
          <p:cNvSpPr/>
          <p:nvPr/>
        </p:nvSpPr>
        <p:spPr>
          <a:xfrm>
            <a:off x="9378210" y="1495232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A2F139-C3B3-72A3-5838-DB5DF999F027}"/>
              </a:ext>
            </a:extLst>
          </p:cNvPr>
          <p:cNvSpPr/>
          <p:nvPr/>
        </p:nvSpPr>
        <p:spPr>
          <a:xfrm>
            <a:off x="9844126" y="1495233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122A45-6AD6-5D0C-96B3-A91D96A8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9323516" y="1125949"/>
            <a:ext cx="249069" cy="88715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8D4D90E-E79F-5AE8-660D-6C8FB6EED5E8}"/>
              </a:ext>
            </a:extLst>
          </p:cNvPr>
          <p:cNvSpPr/>
          <p:nvPr/>
        </p:nvSpPr>
        <p:spPr>
          <a:xfrm>
            <a:off x="9386024" y="2332323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A0200-176E-DD65-7DBF-B4CEFA35DB50}"/>
              </a:ext>
            </a:extLst>
          </p:cNvPr>
          <p:cNvSpPr/>
          <p:nvPr/>
        </p:nvSpPr>
        <p:spPr>
          <a:xfrm>
            <a:off x="8377670" y="4026140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0348F-0BF2-ACF7-3490-176AF9268AE8}"/>
              </a:ext>
            </a:extLst>
          </p:cNvPr>
          <p:cNvSpPr/>
          <p:nvPr/>
        </p:nvSpPr>
        <p:spPr>
          <a:xfrm>
            <a:off x="8517350" y="4027968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7D6ACFA-033D-87AA-C830-306422C262AE}"/>
              </a:ext>
            </a:extLst>
          </p:cNvPr>
          <p:cNvSpPr/>
          <p:nvPr/>
        </p:nvSpPr>
        <p:spPr>
          <a:xfrm>
            <a:off x="9844126" y="4027968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9B9804-52D9-98E4-2818-34BE0E1B57F7}"/>
              </a:ext>
            </a:extLst>
          </p:cNvPr>
          <p:cNvSpPr/>
          <p:nvPr/>
        </p:nvSpPr>
        <p:spPr>
          <a:xfrm>
            <a:off x="9323300" y="4863113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F41C2C-7C19-4694-27AD-14254D2E8823}"/>
              </a:ext>
            </a:extLst>
          </p:cNvPr>
          <p:cNvSpPr/>
          <p:nvPr/>
        </p:nvSpPr>
        <p:spPr>
          <a:xfrm>
            <a:off x="8445139" y="4863113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0351ABE-44F5-8F1D-DABA-AFE0558C6474}"/>
              </a:ext>
            </a:extLst>
          </p:cNvPr>
          <p:cNvSpPr/>
          <p:nvPr/>
        </p:nvSpPr>
        <p:spPr>
          <a:xfrm>
            <a:off x="9470713" y="4863113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DE5F1F-092E-FD8C-682C-B2C45D5AB97D}"/>
              </a:ext>
            </a:extLst>
          </p:cNvPr>
          <p:cNvGrpSpPr/>
          <p:nvPr/>
        </p:nvGrpSpPr>
        <p:grpSpPr>
          <a:xfrm>
            <a:off x="8854752" y="4343336"/>
            <a:ext cx="1196278" cy="1199044"/>
            <a:chOff x="8858451" y="5209993"/>
            <a:chExt cx="1196448" cy="1199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268ED41-0774-5954-679D-F9BDCBBE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7000"/>
            </a:blip>
            <a:stretch>
              <a:fillRect/>
            </a:stretch>
          </p:blipFill>
          <p:spPr>
            <a:xfrm rot="2700000">
              <a:off x="9242543" y="5211377"/>
              <a:ext cx="428264" cy="11964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EDFF1B9-B8A8-5624-B27B-19E4F047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7000"/>
            </a:blip>
            <a:stretch>
              <a:fillRect/>
            </a:stretch>
          </p:blipFill>
          <p:spPr>
            <a:xfrm rot="18900000">
              <a:off x="9253622" y="5209993"/>
              <a:ext cx="439546" cy="1199214"/>
            </a:xfrm>
            <a:prstGeom prst="rect">
              <a:avLst/>
            </a:prstGeom>
          </p:spPr>
        </p:pic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D7178061-62AF-ED16-4D38-78B5CB81D07A}"/>
              </a:ext>
            </a:extLst>
          </p:cNvPr>
          <p:cNvSpPr/>
          <p:nvPr/>
        </p:nvSpPr>
        <p:spPr>
          <a:xfrm>
            <a:off x="8377670" y="3190805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47F8B2-847B-E61A-C368-DA3113955A37}"/>
              </a:ext>
            </a:extLst>
          </p:cNvPr>
          <p:cNvSpPr/>
          <p:nvPr/>
        </p:nvSpPr>
        <p:spPr>
          <a:xfrm>
            <a:off x="8525712" y="3190805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F932BFF-7C53-0417-ED95-1A4C1B299F7B}"/>
              </a:ext>
            </a:extLst>
          </p:cNvPr>
          <p:cNvSpPr/>
          <p:nvPr/>
        </p:nvSpPr>
        <p:spPr>
          <a:xfrm>
            <a:off x="9856823" y="3182340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C8DD4-EE6B-25D4-F2F8-0C2F304449D1}"/>
                  </a:ext>
                </a:extLst>
              </p:cNvPr>
              <p:cNvSpPr txBox="1"/>
              <p:nvPr/>
            </p:nvSpPr>
            <p:spPr>
              <a:xfrm>
                <a:off x="6892290" y="5576992"/>
                <a:ext cx="829952" cy="374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4809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8099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C8DD4-EE6B-25D4-F2F8-0C2F30444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90" y="5576992"/>
                <a:ext cx="829952" cy="374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9C26E7D0-119E-5853-934A-36720F39535E}"/>
              </a:ext>
            </a:extLst>
          </p:cNvPr>
          <p:cNvSpPr/>
          <p:nvPr/>
        </p:nvSpPr>
        <p:spPr>
          <a:xfrm>
            <a:off x="9316184" y="5707739"/>
            <a:ext cx="139680" cy="13968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F57489-8CE3-1509-83C4-7AD3A94B7586}"/>
              </a:ext>
            </a:extLst>
          </p:cNvPr>
          <p:cNvSpPr/>
          <p:nvPr/>
        </p:nvSpPr>
        <p:spPr>
          <a:xfrm>
            <a:off x="8445139" y="5707739"/>
            <a:ext cx="139680" cy="13968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50DB9F-7DF7-0EB8-7757-F5F43F9B3705}"/>
              </a:ext>
            </a:extLst>
          </p:cNvPr>
          <p:cNvSpPr/>
          <p:nvPr/>
        </p:nvSpPr>
        <p:spPr>
          <a:xfrm>
            <a:off x="9463597" y="5707739"/>
            <a:ext cx="139680" cy="139680"/>
          </a:xfrm>
          <a:prstGeom prst="ellipse">
            <a:avLst/>
          </a:prstGeom>
          <a:solidFill>
            <a:srgbClr val="79DC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C0A3C8-C6C9-E87B-7056-D268A1A520D4}"/>
              </a:ext>
            </a:extLst>
          </p:cNvPr>
          <p:cNvSpPr txBox="1"/>
          <p:nvPr/>
        </p:nvSpPr>
        <p:spPr>
          <a:xfrm>
            <a:off x="10317259" y="5576992"/>
            <a:ext cx="1504370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C037FAC-8553-8B4C-EE58-FBD4011C530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8392815" y="5318057"/>
            <a:ext cx="249069" cy="8871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DD5E9AC-6B33-8870-1E75-ABB594F73E50}"/>
              </a:ext>
            </a:extLst>
          </p:cNvPr>
          <p:cNvGrpSpPr/>
          <p:nvPr/>
        </p:nvGrpSpPr>
        <p:grpSpPr>
          <a:xfrm>
            <a:off x="7923645" y="2661121"/>
            <a:ext cx="1196278" cy="1199044"/>
            <a:chOff x="8858451" y="5209993"/>
            <a:chExt cx="1196448" cy="119921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6704496-6538-9C96-77E1-D80C3248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7000"/>
            </a:blip>
            <a:stretch>
              <a:fillRect/>
            </a:stretch>
          </p:blipFill>
          <p:spPr>
            <a:xfrm rot="2700000">
              <a:off x="9242543" y="5211377"/>
              <a:ext cx="428264" cy="119644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4DD2119-B730-5CF0-893F-090802DEC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7000"/>
            </a:blip>
            <a:stretch>
              <a:fillRect/>
            </a:stretch>
          </p:blipFill>
          <p:spPr>
            <a:xfrm rot="18900000">
              <a:off x="9253622" y="5209993"/>
              <a:ext cx="439546" cy="11992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F09AE-87F3-AD95-3CB2-E27B56C36E46}"/>
                  </a:ext>
                </a:extLst>
              </p:cNvPr>
              <p:cNvSpPr txBox="1"/>
              <p:nvPr/>
            </p:nvSpPr>
            <p:spPr>
              <a:xfrm>
                <a:off x="207166" y="1567177"/>
                <a:ext cx="3880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1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4809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4809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8099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   0           1           2          3         4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F09AE-87F3-AD95-3CB2-E27B56C36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6" y="1567177"/>
                <a:ext cx="3880381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147C7530-E019-995D-7B79-3D8349A3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8392815" y="1125950"/>
            <a:ext cx="249069" cy="8871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3195B39-5A05-7CEF-9040-A064BC42ECB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9334864" y="271284"/>
            <a:ext cx="249069" cy="8871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D6CFA71-5A84-F8C0-275D-EFD097739F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8404164" y="271284"/>
            <a:ext cx="249069" cy="88715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BBF9B60-9CAE-CC04-1F51-593F5D9230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2588198">
            <a:off x="9788035" y="271284"/>
            <a:ext cx="249069" cy="88715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BE4B59C-B8CC-1A7C-55E2-1E1F26DDC462}"/>
              </a:ext>
            </a:extLst>
          </p:cNvPr>
          <p:cNvGrpSpPr/>
          <p:nvPr/>
        </p:nvGrpSpPr>
        <p:grpSpPr>
          <a:xfrm>
            <a:off x="520128" y="2588270"/>
            <a:ext cx="5256445" cy="1311146"/>
            <a:chOff x="383972" y="2829678"/>
            <a:chExt cx="5257191" cy="131133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FB7E5C9-4DBD-8E13-4A43-D52A8503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59" y="3423832"/>
              <a:ext cx="242316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5B5F4FA-2702-5CBE-6C49-F3112CFD3696}"/>
                </a:ext>
              </a:extLst>
            </p:cNvPr>
            <p:cNvGrpSpPr/>
            <p:nvPr/>
          </p:nvGrpSpPr>
          <p:grpSpPr>
            <a:xfrm>
              <a:off x="3488265" y="3327984"/>
              <a:ext cx="274961" cy="273053"/>
              <a:chOff x="4323389" y="3651750"/>
              <a:chExt cx="274961" cy="273053"/>
            </a:xfrm>
          </p:grpSpPr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A2F1BA55-D3C0-AF19-7341-F11E1CCA2EDC}"/>
                  </a:ext>
                </a:extLst>
              </p:cNvPr>
              <p:cNvSpPr/>
              <p:nvPr/>
            </p:nvSpPr>
            <p:spPr>
              <a:xfrm>
                <a:off x="4341146" y="3731593"/>
                <a:ext cx="236702" cy="193210"/>
              </a:xfrm>
              <a:prstGeom prst="arc">
                <a:avLst>
                  <a:gd name="adj1" fmla="val 11142925"/>
                  <a:gd name="adj2" fmla="val 21467402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4119654-E50E-B165-771A-AD19E6DC7127}"/>
                  </a:ext>
                </a:extLst>
              </p:cNvPr>
              <p:cNvGrpSpPr/>
              <p:nvPr/>
            </p:nvGrpSpPr>
            <p:grpSpPr>
              <a:xfrm>
                <a:off x="4323389" y="3651750"/>
                <a:ext cx="274961" cy="206590"/>
                <a:chOff x="4323389" y="3651750"/>
                <a:chExt cx="274961" cy="20659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EA4A665-383D-8785-2D1E-DEEBB93AB000}"/>
                    </a:ext>
                  </a:extLst>
                </p:cNvPr>
                <p:cNvSpPr/>
                <p:nvPr/>
              </p:nvSpPr>
              <p:spPr>
                <a:xfrm>
                  <a:off x="4323389" y="3651750"/>
                  <a:ext cx="274961" cy="20659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140E2E8F-FADC-6196-653A-9779CF5EA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6119" y="3672884"/>
                  <a:ext cx="106867" cy="12917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sm" len="med"/>
                  <a:tailEnd type="triangle" w="sm" len="sm"/>
                </a:ln>
                <a:effectLst/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A78951A-051A-8B69-A41E-02CB55D60D7B}"/>
                    </a:ext>
                  </a:extLst>
                </p:cNvPr>
                <p:cNvSpPr txBox="1"/>
                <p:nvPr/>
              </p:nvSpPr>
              <p:spPr>
                <a:xfrm>
                  <a:off x="672054" y="3255406"/>
                  <a:ext cx="322730" cy="2770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|0⟩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5066067-E6E2-9AD6-A5F9-940CF7AED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54" y="3255406"/>
                  <a:ext cx="322730" cy="277038"/>
                </a:xfrm>
                <a:prstGeom prst="rect">
                  <a:avLst/>
                </a:prstGeom>
                <a:blipFill>
                  <a:blip r:embed="rId10"/>
                  <a:stretch>
                    <a:fillRect l="-28302" t="-2222" r="-2830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71259D-F6B7-60B0-F2C9-F3C5B55A31E9}"/>
                </a:ext>
              </a:extLst>
            </p:cNvPr>
            <p:cNvCxnSpPr>
              <a:cxnSpLocks/>
            </p:cNvCxnSpPr>
            <p:nvPr/>
          </p:nvCxnSpPr>
          <p:spPr>
            <a:xfrm>
              <a:off x="3914346" y="3449693"/>
              <a:ext cx="0" cy="63184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ECC8DCF-ADF4-171A-71E7-7A37864FC075}"/>
                </a:ext>
              </a:extLst>
            </p:cNvPr>
            <p:cNvGrpSpPr/>
            <p:nvPr/>
          </p:nvGrpSpPr>
          <p:grpSpPr>
            <a:xfrm>
              <a:off x="3769688" y="3411196"/>
              <a:ext cx="535106" cy="45719"/>
              <a:chOff x="1954785" y="5730572"/>
              <a:chExt cx="1742503" cy="58738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BCE174-7098-C212-4CAC-E7E3B6134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785" y="5730572"/>
                <a:ext cx="174250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690C5DA-E812-5497-AC1B-A35BE63DF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785" y="5789310"/>
                <a:ext cx="174250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111CEF-ADF6-5BBB-A5F5-6EDF4DEE219C}"/>
                </a:ext>
              </a:extLst>
            </p:cNvPr>
            <p:cNvCxnSpPr>
              <a:cxnSpLocks/>
            </p:cNvCxnSpPr>
            <p:nvPr/>
          </p:nvCxnSpPr>
          <p:spPr>
            <a:xfrm>
              <a:off x="4304794" y="3383138"/>
              <a:ext cx="0" cy="10889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ECAE8E-EFEE-3F40-79B7-2D6F3123F111}"/>
                    </a:ext>
                  </a:extLst>
                </p:cNvPr>
                <p:cNvSpPr txBox="1"/>
                <p:nvPr/>
              </p:nvSpPr>
              <p:spPr>
                <a:xfrm>
                  <a:off x="4390448" y="3255406"/>
                  <a:ext cx="295714" cy="2770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|0⟩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4E59BB1B-0DCD-641B-F0F9-076390020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448" y="3255406"/>
                  <a:ext cx="295714" cy="277038"/>
                </a:xfrm>
                <a:prstGeom prst="rect">
                  <a:avLst/>
                </a:prstGeom>
                <a:blipFill>
                  <a:blip r:embed="rId11"/>
                  <a:stretch>
                    <a:fillRect l="-36735" t="-2222" r="-32653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ABE26-4919-39B1-3ACF-36A1B9005136}"/>
                </a:ext>
              </a:extLst>
            </p:cNvPr>
            <p:cNvCxnSpPr>
              <a:cxnSpLocks/>
            </p:cNvCxnSpPr>
            <p:nvPr/>
          </p:nvCxnSpPr>
          <p:spPr>
            <a:xfrm>
              <a:off x="4679504" y="3423832"/>
              <a:ext cx="96165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13A4727-9C3D-B00A-0D9B-479A4692DD9B}"/>
                    </a:ext>
                  </a:extLst>
                </p:cNvPr>
                <p:cNvSpPr txBox="1"/>
                <p:nvPr/>
              </p:nvSpPr>
              <p:spPr>
                <a:xfrm>
                  <a:off x="672054" y="2829678"/>
                  <a:ext cx="322730" cy="2770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|0⟩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902C6110-330D-4A87-6B8A-B479EAF85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54" y="2829678"/>
                  <a:ext cx="322730" cy="277038"/>
                </a:xfrm>
                <a:prstGeom prst="rect">
                  <a:avLst/>
                </a:prstGeom>
                <a:blipFill>
                  <a:blip r:embed="rId12"/>
                  <a:stretch>
                    <a:fillRect l="-28302" r="-2830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66D04D-FA12-C935-869B-1409A405752E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59" y="2999219"/>
              <a:ext cx="457970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8FAEAAB-C2AA-D466-EF4F-2862DD9B919F}"/>
                    </a:ext>
                  </a:extLst>
                </p:cNvPr>
                <p:cNvSpPr txBox="1"/>
                <p:nvPr/>
              </p:nvSpPr>
              <p:spPr>
                <a:xfrm>
                  <a:off x="672054" y="3667097"/>
                  <a:ext cx="322730" cy="2770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|0⟩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71A709D-6313-5243-13EA-97BE3560A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54" y="3667097"/>
                  <a:ext cx="322730" cy="277038"/>
                </a:xfrm>
                <a:prstGeom prst="rect">
                  <a:avLst/>
                </a:prstGeom>
                <a:blipFill>
                  <a:blip r:embed="rId13"/>
                  <a:stretch>
                    <a:fillRect l="-28302" r="-2830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FD6886-429A-DD87-90C8-171FECDC2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59" y="3835769"/>
              <a:ext cx="457970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8B6ECBF-F325-1876-8C5A-C4BFA9492638}"/>
                </a:ext>
              </a:extLst>
            </p:cNvPr>
            <p:cNvSpPr/>
            <p:nvPr/>
          </p:nvSpPr>
          <p:spPr>
            <a:xfrm>
              <a:off x="1348605" y="2861602"/>
              <a:ext cx="315346" cy="31502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74783C6-6B2E-1D8F-5B95-6C225956CEA8}"/>
                </a:ext>
              </a:extLst>
            </p:cNvPr>
            <p:cNvSpPr/>
            <p:nvPr/>
          </p:nvSpPr>
          <p:spPr>
            <a:xfrm>
              <a:off x="1348605" y="3253315"/>
              <a:ext cx="315346" cy="31502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8F0210-38C0-21C2-21C4-46246E4DD446}"/>
                </a:ext>
              </a:extLst>
            </p:cNvPr>
            <p:cNvGrpSpPr/>
            <p:nvPr/>
          </p:nvGrpSpPr>
          <p:grpSpPr>
            <a:xfrm>
              <a:off x="2196930" y="2999219"/>
              <a:ext cx="142558" cy="501082"/>
              <a:chOff x="3021755" y="4929556"/>
              <a:chExt cx="142558" cy="50108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7B610FD-B768-17BB-E049-1401CBE5FAE6}"/>
                  </a:ext>
                </a:extLst>
              </p:cNvPr>
              <p:cNvSpPr/>
              <p:nvPr/>
            </p:nvSpPr>
            <p:spPr>
              <a:xfrm>
                <a:off x="3021755" y="5288080"/>
                <a:ext cx="142558" cy="142558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597288F-1A64-9C37-2267-E0EC8BC41D3C}"/>
                  </a:ext>
                </a:extLst>
              </p:cNvPr>
              <p:cNvCxnSpPr/>
              <p:nvPr/>
            </p:nvCxnSpPr>
            <p:spPr>
              <a:xfrm flipV="1">
                <a:off x="3093034" y="4929556"/>
                <a:ext cx="0" cy="49661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AD83581-E0E7-7B16-09CF-9CF48CE0512D}"/>
                </a:ext>
              </a:extLst>
            </p:cNvPr>
            <p:cNvGrpSpPr/>
            <p:nvPr/>
          </p:nvGrpSpPr>
          <p:grpSpPr>
            <a:xfrm>
              <a:off x="2899883" y="2999220"/>
              <a:ext cx="142558" cy="902862"/>
              <a:chOff x="3021755" y="4929557"/>
              <a:chExt cx="142558" cy="902862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BA54699-BE11-11B8-3D0C-A56DF230D7BB}"/>
                  </a:ext>
                </a:extLst>
              </p:cNvPr>
              <p:cNvSpPr/>
              <p:nvPr/>
            </p:nvSpPr>
            <p:spPr>
              <a:xfrm>
                <a:off x="3021755" y="5689861"/>
                <a:ext cx="142558" cy="142558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7FCC10-6875-64B7-7DBF-BF03FB8C3373}"/>
                  </a:ext>
                </a:extLst>
              </p:cNvPr>
              <p:cNvCxnSpPr/>
              <p:nvPr/>
            </p:nvCxnSpPr>
            <p:spPr>
              <a:xfrm flipV="1">
                <a:off x="3091933" y="4929557"/>
                <a:ext cx="2202" cy="902862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7300849-7937-2375-D65A-8681302BAAB4}"/>
                </a:ext>
              </a:extLst>
            </p:cNvPr>
            <p:cNvGrpSpPr/>
            <p:nvPr/>
          </p:nvGrpSpPr>
          <p:grpSpPr>
            <a:xfrm>
              <a:off x="4888974" y="2999219"/>
              <a:ext cx="142558" cy="501082"/>
              <a:chOff x="3023957" y="4929556"/>
              <a:chExt cx="142558" cy="501082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AB6BCF9-4053-26EB-62BC-7D024A5954E0}"/>
                  </a:ext>
                </a:extLst>
              </p:cNvPr>
              <p:cNvSpPr/>
              <p:nvPr/>
            </p:nvSpPr>
            <p:spPr>
              <a:xfrm>
                <a:off x="3023957" y="5288080"/>
                <a:ext cx="142558" cy="142558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9D94401-D791-DB40-35EE-CFFAFD06FD16}"/>
                  </a:ext>
                </a:extLst>
              </p:cNvPr>
              <p:cNvCxnSpPr/>
              <p:nvPr/>
            </p:nvCxnSpPr>
            <p:spPr>
              <a:xfrm flipV="1">
                <a:off x="3095236" y="4929556"/>
                <a:ext cx="0" cy="49661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C5D888-DC08-914D-772C-2F7EFC9DBF2C}"/>
                </a:ext>
              </a:extLst>
            </p:cNvPr>
            <p:cNvGrpSpPr/>
            <p:nvPr/>
          </p:nvGrpSpPr>
          <p:grpSpPr>
            <a:xfrm>
              <a:off x="1165676" y="4095291"/>
              <a:ext cx="4475487" cy="45719"/>
              <a:chOff x="1954785" y="5730572"/>
              <a:chExt cx="1742503" cy="58738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1251AD4-6DFD-C84C-C6F8-022751B842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785" y="5730572"/>
                <a:ext cx="174250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70056F8-866A-91F3-F28C-243780587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785" y="5789310"/>
                <a:ext cx="174250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80C967A-10D4-9B6A-0A52-68D20C92CB59}"/>
                </a:ext>
              </a:extLst>
            </p:cNvPr>
            <p:cNvGrpSpPr/>
            <p:nvPr/>
          </p:nvGrpSpPr>
          <p:grpSpPr>
            <a:xfrm>
              <a:off x="5206297" y="2999220"/>
              <a:ext cx="142558" cy="902862"/>
              <a:chOff x="3021755" y="4929557"/>
              <a:chExt cx="142558" cy="90286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1623252-0510-8B40-9B69-E28D0B6F7C15}"/>
                  </a:ext>
                </a:extLst>
              </p:cNvPr>
              <p:cNvSpPr/>
              <p:nvPr/>
            </p:nvSpPr>
            <p:spPr>
              <a:xfrm>
                <a:off x="3021755" y="5689861"/>
                <a:ext cx="142558" cy="142558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459889-42CC-AD09-4EDD-F67E71E7ABB2}"/>
                  </a:ext>
                </a:extLst>
              </p:cNvPr>
              <p:cNvCxnSpPr/>
              <p:nvPr/>
            </p:nvCxnSpPr>
            <p:spPr>
              <a:xfrm flipV="1">
                <a:off x="3091933" y="4929557"/>
                <a:ext cx="2202" cy="902862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93552B8-3174-A50F-C39D-135F5E50A31C}"/>
                </a:ext>
              </a:extLst>
            </p:cNvPr>
            <p:cNvSpPr/>
            <p:nvPr/>
          </p:nvSpPr>
          <p:spPr>
            <a:xfrm>
              <a:off x="388023" y="2918628"/>
              <a:ext cx="139700" cy="1397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D09C415-3585-4893-89B9-680767423F97}"/>
                </a:ext>
              </a:extLst>
            </p:cNvPr>
            <p:cNvSpPr/>
            <p:nvPr/>
          </p:nvSpPr>
          <p:spPr>
            <a:xfrm>
              <a:off x="388023" y="3375242"/>
              <a:ext cx="139700" cy="1397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2A70A6-ABAF-C3E0-F7E0-851005C36581}"/>
                </a:ext>
              </a:extLst>
            </p:cNvPr>
            <p:cNvSpPr/>
            <p:nvPr/>
          </p:nvSpPr>
          <p:spPr>
            <a:xfrm>
              <a:off x="383972" y="3765919"/>
              <a:ext cx="139700" cy="139700"/>
            </a:xfrm>
            <a:prstGeom prst="ellipse">
              <a:avLst/>
            </a:prstGeom>
            <a:solidFill>
              <a:srgbClr val="79DC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B0E1EFCC-E6C6-5E77-0D0C-B5519F79150C}"/>
              </a:ext>
            </a:extLst>
          </p:cNvPr>
          <p:cNvSpPr/>
          <p:nvPr/>
        </p:nvSpPr>
        <p:spPr>
          <a:xfrm>
            <a:off x="3434896" y="2274476"/>
            <a:ext cx="796582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BF2172A-6F58-9F1E-AB63-735FBC495BA4}"/>
              </a:ext>
            </a:extLst>
          </p:cNvPr>
          <p:cNvSpPr/>
          <p:nvPr/>
        </p:nvSpPr>
        <p:spPr>
          <a:xfrm>
            <a:off x="1443773" y="2285799"/>
            <a:ext cx="409473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646972-68CB-9FA9-3BD5-33D143052064}"/>
              </a:ext>
            </a:extLst>
          </p:cNvPr>
          <p:cNvSpPr/>
          <p:nvPr/>
        </p:nvSpPr>
        <p:spPr>
          <a:xfrm>
            <a:off x="2260081" y="2285799"/>
            <a:ext cx="301709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4A300F3-52EE-AE25-919A-5AC544BBFE6E}"/>
              </a:ext>
            </a:extLst>
          </p:cNvPr>
          <p:cNvSpPr/>
          <p:nvPr/>
        </p:nvSpPr>
        <p:spPr>
          <a:xfrm>
            <a:off x="2959293" y="2285799"/>
            <a:ext cx="299439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52B9494-F1F2-0D9E-1B40-0433E2DD783A}"/>
              </a:ext>
            </a:extLst>
          </p:cNvPr>
          <p:cNvSpPr/>
          <p:nvPr/>
        </p:nvSpPr>
        <p:spPr>
          <a:xfrm>
            <a:off x="1871826" y="2285799"/>
            <a:ext cx="367112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198B786-4FB1-43E9-0E0F-EA779341332F}"/>
              </a:ext>
            </a:extLst>
          </p:cNvPr>
          <p:cNvSpPr/>
          <p:nvPr/>
        </p:nvSpPr>
        <p:spPr>
          <a:xfrm>
            <a:off x="2602931" y="2280476"/>
            <a:ext cx="393202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84534D-208B-839F-3A11-F81613A8A16D}"/>
              </a:ext>
            </a:extLst>
          </p:cNvPr>
          <p:cNvSpPr/>
          <p:nvPr/>
        </p:nvSpPr>
        <p:spPr>
          <a:xfrm>
            <a:off x="724694" y="2285799"/>
            <a:ext cx="577027" cy="1828541"/>
          </a:xfrm>
          <a:prstGeom prst="rect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56FF6C-8743-4CCD-1A1E-9E66AEF240F0}"/>
              </a:ext>
            </a:extLst>
          </p:cNvPr>
          <p:cNvSpPr txBox="1"/>
          <p:nvPr/>
        </p:nvSpPr>
        <p:spPr>
          <a:xfrm>
            <a:off x="86036" y="5459115"/>
            <a:ext cx="6113584" cy="83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Wineland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J. Res. Natl. Inst. Stand. Technol.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103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259 (1998)</a:t>
            </a:r>
          </a:p>
          <a:p>
            <a:pPr fontAlgn="base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Home, Science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6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(2009)</a:t>
            </a:r>
          </a:p>
          <a:p>
            <a:pPr fontAlgn="base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Proxima Nova"/>
              </a:rPr>
              <a:t>Kaufmann, Phys. Rev. A </a:t>
            </a:r>
            <a:r>
              <a:rPr lang="en-US" sz="1200" b="1" i="0" dirty="0">
                <a:solidFill>
                  <a:srgbClr val="555555"/>
                </a:solidFill>
                <a:effectLst/>
                <a:latin typeface="Proxima Nova"/>
              </a:rPr>
              <a:t>95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Proxima Nova"/>
              </a:rPr>
              <a:t>, 052319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707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fontAlgn="base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Pino,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Nature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592, 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209–213 (2021)</a:t>
            </a:r>
          </a:p>
        </p:txBody>
      </p:sp>
    </p:spTree>
    <p:extLst>
      <p:ext uri="{BB962C8B-B14F-4D97-AF65-F5344CB8AC3E}">
        <p14:creationId xmlns:p14="http://schemas.microsoft.com/office/powerpoint/2010/main" val="3639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07135 0.0016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6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00599 -0.0002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-0.00039 0.00046 C -0.00026 -0.0037 -0.00026 -0.0081 0.00039 -0.01227 C 0.00052 -0.01296 0.00208 -0.01736 0.00286 -0.01806 C 0.00351 -0.01852 0.00495 -0.01898 0.0056 -0.01898 C 0.00703 -0.01898 0.00833 -0.01898 0.00963 -0.01875 C 0.00976 -0.01875 0.00989 -0.01852 0.01002 -0.01852 C 0.01146 -0.01759 0.01015 -0.01852 0.01172 -0.01736 C 0.01185 -0.01713 0.01211 -0.01667 0.01224 -0.0162 C 0.01237 -0.01597 0.0125 -0.01551 0.01263 -0.01528 C 0.01276 -0.01482 0.01302 -0.01435 0.01315 -0.01366 C 0.01315 -0.01319 0.01315 -0.01296 0.01328 -0.01273 C 0.01341 -0.01204 0.01354 -0.01157 0.01367 -0.01088 C 0.0138 -0.01042 0.0138 -0.00972 0.01393 -0.0088 C 0.01419 -0.00486 0.01406 -0.0044 0.01406 0.00139 L 0.07643 -0.00069 L 0.07721 -0.00069 " pathEditMode="relative" rAng="0" ptsTypes="AAAAAAAAAAAAAAAAA">
                                      <p:cBhvr>
                                        <p:cTn id="1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-90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0235 0.01806 C -0.003 0.02222 -0.00339 0.02454 -0.00404 0.02454 C -0.00495 0.02454 -0.00534 0.02222 -0.00573 0.01806 L -0.00717 -1.11111E-6 " pathEditMode="relative" rAng="0" ptsTypes="AAAAA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122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3242 -1.11111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8" grpId="0" animBg="1"/>
      <p:bldP spid="29" grpId="0" animBg="1"/>
      <p:bldP spid="30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8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98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4524280" y="2519540"/>
            <a:ext cx="3759200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17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Example 1 |111&gt;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D4C60-EAC7-059A-D25B-6267E2D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03" y="2714584"/>
            <a:ext cx="342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45EF-6041-E8F4-BB3A-DDF2BCC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97" y="4371584"/>
            <a:ext cx="3429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2FCC-F6A3-60D4-9CF1-E976384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129" y="2714584"/>
            <a:ext cx="3429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A0914-C067-839B-521F-4F48D6C8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23" y="4413503"/>
            <a:ext cx="6223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984A7-34D7-77A6-3A77-1D3AB713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791" y="3497225"/>
            <a:ext cx="342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E8CB30-587D-3868-5926-BEAE4220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129" y="3526972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8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7" r="25750"/>
          <a:stretch/>
        </p:blipFill>
        <p:spPr>
          <a:xfrm>
            <a:off x="2944862" y="2746670"/>
            <a:ext cx="3759200" cy="238316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43189BC-C028-72FF-647B-90BEB1203D6D}"/>
              </a:ext>
            </a:extLst>
          </p:cNvPr>
          <p:cNvSpPr/>
          <p:nvPr/>
        </p:nvSpPr>
        <p:spPr>
          <a:xfrm rot="5400000">
            <a:off x="4526711" y="932828"/>
            <a:ext cx="455025" cy="341894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E53DF-3A30-BA35-CEE5-F6B2AC1B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73" y="1944501"/>
            <a:ext cx="1485900" cy="3937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EA32D-1934-6EFD-51DB-C375B713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006" y="4613697"/>
            <a:ext cx="482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AABFF1-CB16-64F0-FE3E-A820BF3F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496" y="3748624"/>
            <a:ext cx="482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4AFDC-BDC1-3223-5AAA-4D6626633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07" y="2964559"/>
            <a:ext cx="482600" cy="36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EFAD42-E5B6-65A1-73C7-9E34514A2028}"/>
              </a:ext>
            </a:extLst>
          </p:cNvPr>
          <p:cNvSpPr txBox="1"/>
          <p:nvPr/>
        </p:nvSpPr>
        <p:spPr>
          <a:xfrm>
            <a:off x="515448" y="868857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Multi qubit parity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0DE0F-5BA2-AE8D-2C4F-0F483221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318" y="2945207"/>
            <a:ext cx="1259385" cy="211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94488-2980-1151-8B9B-CF1C3B2F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473" y="3888324"/>
            <a:ext cx="254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6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79" y="2145467"/>
            <a:ext cx="8422323" cy="238316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43189BC-C028-72FF-647B-90BEB1203D6D}"/>
              </a:ext>
            </a:extLst>
          </p:cNvPr>
          <p:cNvSpPr/>
          <p:nvPr/>
        </p:nvSpPr>
        <p:spPr>
          <a:xfrm rot="5400000">
            <a:off x="5815183" y="331625"/>
            <a:ext cx="455025" cy="341894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51E0AB0-1E48-C6E1-BD1B-60C2CC41E4B7}"/>
              </a:ext>
            </a:extLst>
          </p:cNvPr>
          <p:cNvSpPr/>
          <p:nvPr/>
        </p:nvSpPr>
        <p:spPr>
          <a:xfrm rot="5400000">
            <a:off x="3145800" y="1348050"/>
            <a:ext cx="432880" cy="1383738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655A903-0187-AF47-A48C-29C1F7EC47EF}"/>
              </a:ext>
            </a:extLst>
          </p:cNvPr>
          <p:cNvSpPr/>
          <p:nvPr/>
        </p:nvSpPr>
        <p:spPr>
          <a:xfrm rot="5400000">
            <a:off x="8756434" y="1276916"/>
            <a:ext cx="429395" cy="1554000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770A-EED4-985F-D1E6-6A3FAFDCEDFD}"/>
              </a:ext>
            </a:extLst>
          </p:cNvPr>
          <p:cNvSpPr txBox="1"/>
          <p:nvPr/>
        </p:nvSpPr>
        <p:spPr>
          <a:xfrm>
            <a:off x="2420992" y="1377559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Basis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0EA18-FF8E-2713-8DCF-9E3BA4F56474}"/>
              </a:ext>
            </a:extLst>
          </p:cNvPr>
          <p:cNvSpPr txBox="1"/>
          <p:nvPr/>
        </p:nvSpPr>
        <p:spPr>
          <a:xfrm>
            <a:off x="8098138" y="1377559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Basis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E53DF-3A30-BA35-CEE5-F6B2AC1B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5" y="1343298"/>
            <a:ext cx="14859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5D0ED-43D0-F0CB-CFD5-677FD7B2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345" y="5283269"/>
            <a:ext cx="1511300" cy="3937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</p:spTree>
    <p:extLst>
      <p:ext uri="{BB962C8B-B14F-4D97-AF65-F5344CB8AC3E}">
        <p14:creationId xmlns:p14="http://schemas.microsoft.com/office/powerpoint/2010/main" val="114110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387F2-FBAC-DFA7-6275-4E1965F7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16" y="2117758"/>
            <a:ext cx="8422323" cy="238316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CAEB0BF-0FDD-FEC6-1888-9C57096D63A8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C9825-BC5E-51F3-AE46-31BB7DE9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579" y="2315524"/>
            <a:ext cx="1292505" cy="209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785947-A182-A65E-A451-8BCB13C80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909" y="3264890"/>
            <a:ext cx="254000" cy="88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5E9B94-47E4-096C-AF40-2DB972BB6883}"/>
              </a:ext>
            </a:extLst>
          </p:cNvPr>
          <p:cNvSpPr txBox="1"/>
          <p:nvPr/>
        </p:nvSpPr>
        <p:spPr>
          <a:xfrm>
            <a:off x="652959" y="4900530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solidFill>
                  <a:srgbClr val="FF0000"/>
                </a:solidFill>
                <a:latin typeface="Lato Light" panose="020F0502020204030203" pitchFamily="34" charset="0"/>
              </a:rPr>
              <a:t>Why are we doing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68A4E-34AB-0D3D-CD62-BE76F296D2E4}"/>
              </a:ext>
            </a:extLst>
          </p:cNvPr>
          <p:cNvSpPr txBox="1"/>
          <p:nvPr/>
        </p:nvSpPr>
        <p:spPr>
          <a:xfrm>
            <a:off x="472918" y="1181031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Exercise to prove:</a:t>
            </a:r>
          </a:p>
        </p:txBody>
      </p:sp>
    </p:spTree>
    <p:extLst>
      <p:ext uri="{BB962C8B-B14F-4D97-AF65-F5344CB8AC3E}">
        <p14:creationId xmlns:p14="http://schemas.microsoft.com/office/powerpoint/2010/main" val="117508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7C44EE-EC58-954B-94D3-5BC5DDFBE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40"/>
          <a:stretch/>
        </p:blipFill>
        <p:spPr>
          <a:xfrm>
            <a:off x="2388118" y="2475675"/>
            <a:ext cx="7643529" cy="2731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884C356-E1C6-814C-9FD3-364B99046FA7}"/>
              </a:ext>
            </a:extLst>
          </p:cNvPr>
          <p:cNvSpPr txBox="1"/>
          <p:nvPr/>
        </p:nvSpPr>
        <p:spPr>
          <a:xfrm>
            <a:off x="212023" y="1130887"/>
            <a:ext cx="755031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Very useful circuit primitive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2443F52-81BA-FE49-87D1-8908BC1A5796}"/>
              </a:ext>
            </a:extLst>
          </p:cNvPr>
          <p:cNvSpPr/>
          <p:nvPr/>
        </p:nvSpPr>
        <p:spPr>
          <a:xfrm rot="5400000">
            <a:off x="6259656" y="421231"/>
            <a:ext cx="262131" cy="3819939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F801C59-CF5B-A148-9692-E60D8F21D4B1}"/>
              </a:ext>
            </a:extLst>
          </p:cNvPr>
          <p:cNvSpPr/>
          <p:nvPr/>
        </p:nvSpPr>
        <p:spPr>
          <a:xfrm rot="5400000">
            <a:off x="3582779" y="1695687"/>
            <a:ext cx="262131" cy="1297845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76A25CD-0972-7045-9F45-842D8173C528}"/>
              </a:ext>
            </a:extLst>
          </p:cNvPr>
          <p:cNvSpPr/>
          <p:nvPr/>
        </p:nvSpPr>
        <p:spPr>
          <a:xfrm rot="5400000">
            <a:off x="8936534" y="1680989"/>
            <a:ext cx="262131" cy="1297845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1D725-BB6B-D841-B793-FD703C38A6A8}"/>
              </a:ext>
            </a:extLst>
          </p:cNvPr>
          <p:cNvSpPr txBox="1"/>
          <p:nvPr/>
        </p:nvSpPr>
        <p:spPr>
          <a:xfrm>
            <a:off x="3288193" y="1938184"/>
            <a:ext cx="1021433" cy="26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0" dirty="0">
                <a:solidFill>
                  <a:srgbClr val="FF0000"/>
                </a:solidFill>
              </a:rPr>
              <a:t>Basis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F8E9B-F4D0-FB4E-8E12-0929A3CE2C2E}"/>
              </a:ext>
            </a:extLst>
          </p:cNvPr>
          <p:cNvSpPr txBox="1"/>
          <p:nvPr/>
        </p:nvSpPr>
        <p:spPr>
          <a:xfrm>
            <a:off x="8641947" y="1937839"/>
            <a:ext cx="1021433" cy="26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0" dirty="0">
                <a:solidFill>
                  <a:srgbClr val="FF0000"/>
                </a:solidFill>
              </a:rPr>
              <a:t>Basis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797D5-1B9E-6A45-8F8B-7E03466BF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912" y="1754755"/>
            <a:ext cx="2253245" cy="445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F9EC6D-48A4-4349-A18C-150CEF905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440" y="5454823"/>
            <a:ext cx="3940564" cy="53250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2893032-EE51-16C5-0E2D-2728E1307916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Pauli Gadgets</a:t>
            </a:r>
          </a:p>
        </p:txBody>
      </p:sp>
    </p:spTree>
    <p:extLst>
      <p:ext uri="{BB962C8B-B14F-4D97-AF65-F5344CB8AC3E}">
        <p14:creationId xmlns:p14="http://schemas.microsoft.com/office/powerpoint/2010/main" val="374863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26A758-0E96-7A4E-AC74-86FF759A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3"/>
          <a:stretch/>
        </p:blipFill>
        <p:spPr>
          <a:xfrm>
            <a:off x="3379183" y="4078224"/>
            <a:ext cx="5698625" cy="2072395"/>
          </a:xfrm>
          <a:prstGeom prst="rect">
            <a:avLst/>
          </a:prstGeom>
        </p:spPr>
      </p:pic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1280A74-0C4C-8A4D-81D2-B191ADAF17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"/>
          <a:stretch/>
        </p:blipFill>
        <p:spPr>
          <a:xfrm>
            <a:off x="2296146" y="1732898"/>
            <a:ext cx="7864700" cy="234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4C353-7376-BB1B-7673-D2BC7186CA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642" b="-25634"/>
          <a:stretch/>
        </p:blipFill>
        <p:spPr>
          <a:xfrm>
            <a:off x="1292121" y="2586464"/>
            <a:ext cx="727363" cy="55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D21AD-5473-885B-9715-0BC17DC36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4851146"/>
            <a:ext cx="1549400" cy="4318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A5D3374-100F-88EC-2C87-1299213F922C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"/>
              </a:rPr>
              <a:t>Trotterisation</a:t>
            </a:r>
            <a:endParaRPr lang="en-GB" dirty="0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DE3B4-D1D3-46F4-3D28-B0B9CC5A4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0205" y="1082814"/>
            <a:ext cx="7772400" cy="436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0066B-0FCC-09AD-9613-3E834ACBC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8936" y="2531878"/>
            <a:ext cx="1079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5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88F2E-F8FA-288E-98E5-2469CBF4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and Proprietary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BF201-7476-8FFE-6347-CFF741B3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Quantinuum. All rights reserved.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EC6CF-7EEC-BCE1-FBC0-AA8271157CF6}"/>
                  </a:ext>
                </a:extLst>
              </p:cNvPr>
              <p:cNvSpPr txBox="1"/>
              <p:nvPr/>
            </p:nvSpPr>
            <p:spPr>
              <a:xfrm>
                <a:off x="4094189" y="897795"/>
                <a:ext cx="2990788" cy="6450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EC6CF-7EEC-BCE1-FBC0-AA8271157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89" y="897795"/>
                <a:ext cx="2990788" cy="645041"/>
              </a:xfrm>
              <a:prstGeom prst="rect">
                <a:avLst/>
              </a:prstGeom>
              <a:blipFill>
                <a:blip r:embed="rId2"/>
                <a:stretch>
                  <a:fillRect l="-5102" t="-181132" r="-2857" b="-24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765189-C748-735A-5E36-3437B4FD5F84}"/>
              </a:ext>
            </a:extLst>
          </p:cNvPr>
          <p:cNvCxnSpPr>
            <a:cxnSpLocks/>
          </p:cNvCxnSpPr>
          <p:nvPr/>
        </p:nvCxnSpPr>
        <p:spPr>
          <a:xfrm flipV="1">
            <a:off x="1375800" y="3950183"/>
            <a:ext cx="9849293" cy="835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331746-2A79-79FE-A1DF-871363533A16}"/>
              </a:ext>
            </a:extLst>
          </p:cNvPr>
          <p:cNvCxnSpPr>
            <a:cxnSpLocks/>
          </p:cNvCxnSpPr>
          <p:nvPr/>
        </p:nvCxnSpPr>
        <p:spPr>
          <a:xfrm flipV="1">
            <a:off x="1375800" y="4275802"/>
            <a:ext cx="9849293" cy="701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C8517F-A624-8F22-14C9-2E384BFFDF2F}"/>
              </a:ext>
            </a:extLst>
          </p:cNvPr>
          <p:cNvCxnSpPr>
            <a:cxnSpLocks/>
          </p:cNvCxnSpPr>
          <p:nvPr/>
        </p:nvCxnSpPr>
        <p:spPr>
          <a:xfrm flipV="1">
            <a:off x="1375800" y="4581053"/>
            <a:ext cx="9849293" cy="302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57510-7430-1CBF-CC8E-71117A1648F9}"/>
              </a:ext>
            </a:extLst>
          </p:cNvPr>
          <p:cNvCxnSpPr>
            <a:cxnSpLocks/>
          </p:cNvCxnSpPr>
          <p:nvPr/>
        </p:nvCxnSpPr>
        <p:spPr>
          <a:xfrm flipV="1">
            <a:off x="1375800" y="4917745"/>
            <a:ext cx="9849293" cy="1720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DFFF66-5FE4-351C-7541-33F8746B68EE}"/>
              </a:ext>
            </a:extLst>
          </p:cNvPr>
          <p:cNvCxnSpPr>
            <a:cxnSpLocks/>
          </p:cNvCxnSpPr>
          <p:nvPr/>
        </p:nvCxnSpPr>
        <p:spPr>
          <a:xfrm>
            <a:off x="1375800" y="5253937"/>
            <a:ext cx="9849293" cy="582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30F6B5-9581-0B5A-695D-688F62F0B817}"/>
              </a:ext>
            </a:extLst>
          </p:cNvPr>
          <p:cNvCxnSpPr>
            <a:cxnSpLocks/>
          </p:cNvCxnSpPr>
          <p:nvPr/>
        </p:nvCxnSpPr>
        <p:spPr>
          <a:xfrm>
            <a:off x="1375800" y="5578223"/>
            <a:ext cx="9849293" cy="108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269778-4003-4953-5893-A0C5B75D9F4F}"/>
              </a:ext>
            </a:extLst>
          </p:cNvPr>
          <p:cNvCxnSpPr>
            <a:cxnSpLocks/>
          </p:cNvCxnSpPr>
          <p:nvPr/>
        </p:nvCxnSpPr>
        <p:spPr>
          <a:xfrm>
            <a:off x="1388204" y="3637783"/>
            <a:ext cx="9836889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C81D0-05EF-050D-A4C1-6130B753E309}"/>
              </a:ext>
            </a:extLst>
          </p:cNvPr>
          <p:cNvCxnSpPr>
            <a:cxnSpLocks/>
          </p:cNvCxnSpPr>
          <p:nvPr/>
        </p:nvCxnSpPr>
        <p:spPr>
          <a:xfrm flipV="1">
            <a:off x="1375800" y="5871229"/>
            <a:ext cx="9849293" cy="2419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5665C6-CD7D-94A4-3E00-52B8E37E646B}"/>
              </a:ext>
            </a:extLst>
          </p:cNvPr>
          <p:cNvCxnSpPr/>
          <p:nvPr/>
        </p:nvCxnSpPr>
        <p:spPr>
          <a:xfrm>
            <a:off x="2476961" y="3652777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F80C7A5-EAFD-F3E8-A7B0-EB2F44488D07}"/>
              </a:ext>
            </a:extLst>
          </p:cNvPr>
          <p:cNvSpPr/>
          <p:nvPr/>
        </p:nvSpPr>
        <p:spPr>
          <a:xfrm>
            <a:off x="2423798" y="390619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FD731A-EDC8-D752-8A6F-8C406223F458}"/>
              </a:ext>
            </a:extLst>
          </p:cNvPr>
          <p:cNvSpPr/>
          <p:nvPr/>
        </p:nvSpPr>
        <p:spPr>
          <a:xfrm>
            <a:off x="2423798" y="357835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EB7854-F776-10EE-56CF-32DD29AECE85}"/>
              </a:ext>
            </a:extLst>
          </p:cNvPr>
          <p:cNvCxnSpPr/>
          <p:nvPr/>
        </p:nvCxnSpPr>
        <p:spPr>
          <a:xfrm>
            <a:off x="2476961" y="4283647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1DAF826-043F-BB19-A9D3-0FBFCA0FC873}"/>
              </a:ext>
            </a:extLst>
          </p:cNvPr>
          <p:cNvSpPr/>
          <p:nvPr/>
        </p:nvSpPr>
        <p:spPr>
          <a:xfrm>
            <a:off x="2423798" y="454415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26DBDF-3618-C26B-B31A-C4CFCF884552}"/>
              </a:ext>
            </a:extLst>
          </p:cNvPr>
          <p:cNvSpPr/>
          <p:nvPr/>
        </p:nvSpPr>
        <p:spPr>
          <a:xfrm>
            <a:off x="2423798" y="420922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33193-31A4-9837-5AD7-5319B483D382}"/>
              </a:ext>
            </a:extLst>
          </p:cNvPr>
          <p:cNvCxnSpPr/>
          <p:nvPr/>
        </p:nvCxnSpPr>
        <p:spPr>
          <a:xfrm>
            <a:off x="2476960" y="4925140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2EBD2DE-023B-EF41-D53D-AAF4ED5FADB9}"/>
              </a:ext>
            </a:extLst>
          </p:cNvPr>
          <p:cNvSpPr/>
          <p:nvPr/>
        </p:nvSpPr>
        <p:spPr>
          <a:xfrm>
            <a:off x="2423798" y="520336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9E0D62-B265-0D53-D3DA-33EF7B4D62C3}"/>
              </a:ext>
            </a:extLst>
          </p:cNvPr>
          <p:cNvSpPr/>
          <p:nvPr/>
        </p:nvSpPr>
        <p:spPr>
          <a:xfrm>
            <a:off x="2423798" y="488261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C17B5C-F024-7D9E-1854-E82288940295}"/>
              </a:ext>
            </a:extLst>
          </p:cNvPr>
          <p:cNvCxnSpPr/>
          <p:nvPr/>
        </p:nvCxnSpPr>
        <p:spPr>
          <a:xfrm>
            <a:off x="2469871" y="5573823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7A80B24-8DCD-15D7-E69D-2FCC2EFDB412}"/>
              </a:ext>
            </a:extLst>
          </p:cNvPr>
          <p:cNvSpPr/>
          <p:nvPr/>
        </p:nvSpPr>
        <p:spPr>
          <a:xfrm>
            <a:off x="2416708" y="583432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E95C4F-CBBE-CAF1-28AD-F266E22D985B}"/>
              </a:ext>
            </a:extLst>
          </p:cNvPr>
          <p:cNvSpPr/>
          <p:nvPr/>
        </p:nvSpPr>
        <p:spPr>
          <a:xfrm>
            <a:off x="2416708" y="549940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E325-B097-0606-676F-5D9DAECBC5FB}"/>
              </a:ext>
            </a:extLst>
          </p:cNvPr>
          <p:cNvCxnSpPr/>
          <p:nvPr/>
        </p:nvCxnSpPr>
        <p:spPr>
          <a:xfrm>
            <a:off x="2859730" y="3961189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C2EF3E6-76B4-25AB-811E-5A2528740683}"/>
              </a:ext>
            </a:extLst>
          </p:cNvPr>
          <p:cNvSpPr/>
          <p:nvPr/>
        </p:nvSpPr>
        <p:spPr>
          <a:xfrm>
            <a:off x="2806567" y="422169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30D11E-85A6-BFE0-FC00-97E1BD42F0A0}"/>
              </a:ext>
            </a:extLst>
          </p:cNvPr>
          <p:cNvSpPr/>
          <p:nvPr/>
        </p:nvSpPr>
        <p:spPr>
          <a:xfrm>
            <a:off x="2806567" y="388676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E3EBEC-E908-087D-1029-53489921A3DB}"/>
              </a:ext>
            </a:extLst>
          </p:cNvPr>
          <p:cNvCxnSpPr/>
          <p:nvPr/>
        </p:nvCxnSpPr>
        <p:spPr>
          <a:xfrm>
            <a:off x="2859730" y="4611478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35FAE17-18A9-6FE7-6234-5749946E1DA8}"/>
              </a:ext>
            </a:extLst>
          </p:cNvPr>
          <p:cNvSpPr/>
          <p:nvPr/>
        </p:nvSpPr>
        <p:spPr>
          <a:xfrm>
            <a:off x="2806567" y="4871982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B031E3-AB2B-0994-FA4C-51BA5A08A7F6}"/>
              </a:ext>
            </a:extLst>
          </p:cNvPr>
          <p:cNvSpPr/>
          <p:nvPr/>
        </p:nvSpPr>
        <p:spPr>
          <a:xfrm>
            <a:off x="2806567" y="4537056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07FBE-B9D1-7C10-4ACE-BE37557669EC}"/>
              </a:ext>
            </a:extLst>
          </p:cNvPr>
          <p:cNvCxnSpPr/>
          <p:nvPr/>
        </p:nvCxnSpPr>
        <p:spPr>
          <a:xfrm>
            <a:off x="2859728" y="5267154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38DD488-E82A-B82F-C426-0A2C04626CA0}"/>
              </a:ext>
            </a:extLst>
          </p:cNvPr>
          <p:cNvSpPr/>
          <p:nvPr/>
        </p:nvSpPr>
        <p:spPr>
          <a:xfrm>
            <a:off x="2806565" y="5527658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B033A2-F31A-6DED-C9D4-4ABD13484512}"/>
              </a:ext>
            </a:extLst>
          </p:cNvPr>
          <p:cNvSpPr/>
          <p:nvPr/>
        </p:nvSpPr>
        <p:spPr>
          <a:xfrm>
            <a:off x="2806565" y="5192732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E1E056-DE96-6DEA-3A08-09E9F5569EFF}"/>
              </a:ext>
            </a:extLst>
          </p:cNvPr>
          <p:cNvCxnSpPr>
            <a:cxnSpLocks/>
          </p:cNvCxnSpPr>
          <p:nvPr/>
        </p:nvCxnSpPr>
        <p:spPr>
          <a:xfrm flipH="1">
            <a:off x="3231851" y="3652777"/>
            <a:ext cx="1" cy="2293082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C27BB4E-C1AF-D55E-0984-35BF74DE61AB}"/>
              </a:ext>
            </a:extLst>
          </p:cNvPr>
          <p:cNvSpPr/>
          <p:nvPr/>
        </p:nvSpPr>
        <p:spPr>
          <a:xfrm>
            <a:off x="3178704" y="583953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BF85E1-5736-6B9C-5E05-3B0D04EACBFD}"/>
              </a:ext>
            </a:extLst>
          </p:cNvPr>
          <p:cNvSpPr/>
          <p:nvPr/>
        </p:nvSpPr>
        <p:spPr>
          <a:xfrm>
            <a:off x="3178705" y="357835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14EE6F-8795-57F9-9995-D6110EB1D038}"/>
              </a:ext>
            </a:extLst>
          </p:cNvPr>
          <p:cNvSpPr/>
          <p:nvPr/>
        </p:nvSpPr>
        <p:spPr>
          <a:xfrm>
            <a:off x="3557745" y="3468208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79CB16-BCC5-0A4D-850C-385CCE5DF689}"/>
              </a:ext>
            </a:extLst>
          </p:cNvPr>
          <p:cNvSpPr/>
          <p:nvPr/>
        </p:nvSpPr>
        <p:spPr>
          <a:xfrm>
            <a:off x="3557717" y="3805762"/>
            <a:ext cx="304799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1F30D3-C2F2-7147-2AA1-48B35799B315}"/>
              </a:ext>
            </a:extLst>
          </p:cNvPr>
          <p:cNvSpPr/>
          <p:nvPr/>
        </p:nvSpPr>
        <p:spPr>
          <a:xfrm>
            <a:off x="3557717" y="4138879"/>
            <a:ext cx="304797" cy="21980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53CC96-4BA1-BB1E-D00A-07A51A16371E}"/>
              </a:ext>
            </a:extLst>
          </p:cNvPr>
          <p:cNvSpPr/>
          <p:nvPr/>
        </p:nvSpPr>
        <p:spPr>
          <a:xfrm>
            <a:off x="3557687" y="4441963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A34B8E-DD0F-80B0-D98E-92E3AE1430B8}"/>
              </a:ext>
            </a:extLst>
          </p:cNvPr>
          <p:cNvSpPr/>
          <p:nvPr/>
        </p:nvSpPr>
        <p:spPr>
          <a:xfrm>
            <a:off x="3561203" y="4783037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13F731-C876-6500-9857-B64BE9E72C22}"/>
              </a:ext>
            </a:extLst>
          </p:cNvPr>
          <p:cNvSpPr/>
          <p:nvPr/>
        </p:nvSpPr>
        <p:spPr>
          <a:xfrm>
            <a:off x="3557687" y="5111823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BFA62F-697F-F7D6-523C-BEFC97BBAE59}"/>
              </a:ext>
            </a:extLst>
          </p:cNvPr>
          <p:cNvSpPr/>
          <p:nvPr/>
        </p:nvSpPr>
        <p:spPr>
          <a:xfrm>
            <a:off x="3557687" y="5441491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B2FFCB-5505-77B1-A9D6-ECBEB3DFB2DD}"/>
              </a:ext>
            </a:extLst>
          </p:cNvPr>
          <p:cNvSpPr/>
          <p:nvPr/>
        </p:nvSpPr>
        <p:spPr>
          <a:xfrm>
            <a:off x="3557643" y="5755093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BFA5E9-0623-6604-4835-E5CF54ECB991}"/>
                  </a:ext>
                </a:extLst>
              </p:cNvPr>
              <p:cNvSpPr txBox="1"/>
              <p:nvPr/>
            </p:nvSpPr>
            <p:spPr>
              <a:xfrm>
                <a:off x="2390949" y="1796130"/>
                <a:ext cx="6528390" cy="6450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d>
                        <m:d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𝛿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𝛿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⋯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𝛿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𝛿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⋯</m:t>
                              </m:r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BFA5E9-0623-6604-4835-E5CF54EC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49" y="1796130"/>
                <a:ext cx="6528390" cy="645041"/>
              </a:xfrm>
              <a:prstGeom prst="rect">
                <a:avLst/>
              </a:prstGeom>
              <a:blipFill>
                <a:blip r:embed="rId3"/>
                <a:stretch>
                  <a:fillRect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452AFA-ABE9-3A98-C224-B0F47673623E}"/>
              </a:ext>
            </a:extLst>
          </p:cNvPr>
          <p:cNvCxnSpPr/>
          <p:nvPr/>
        </p:nvCxnSpPr>
        <p:spPr>
          <a:xfrm>
            <a:off x="5075471" y="3662917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4F488DD-64F9-656F-AAF6-A4C4930DF41D}"/>
              </a:ext>
            </a:extLst>
          </p:cNvPr>
          <p:cNvSpPr/>
          <p:nvPr/>
        </p:nvSpPr>
        <p:spPr>
          <a:xfrm>
            <a:off x="5022308" y="391633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D1AFDD-D0F5-3867-9887-E64A7E2094AE}"/>
              </a:ext>
            </a:extLst>
          </p:cNvPr>
          <p:cNvSpPr/>
          <p:nvPr/>
        </p:nvSpPr>
        <p:spPr>
          <a:xfrm>
            <a:off x="5022308" y="358849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0AC202-12B0-968C-19F7-5C54891F1D8E}"/>
              </a:ext>
            </a:extLst>
          </p:cNvPr>
          <p:cNvCxnSpPr/>
          <p:nvPr/>
        </p:nvCxnSpPr>
        <p:spPr>
          <a:xfrm>
            <a:off x="5075471" y="4293787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73D24C7-BD32-7CFA-C5C2-2C49151CE166}"/>
              </a:ext>
            </a:extLst>
          </p:cNvPr>
          <p:cNvSpPr/>
          <p:nvPr/>
        </p:nvSpPr>
        <p:spPr>
          <a:xfrm>
            <a:off x="5022308" y="455429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AC11DB-602C-BE32-6A63-306F03A9130F}"/>
              </a:ext>
            </a:extLst>
          </p:cNvPr>
          <p:cNvSpPr/>
          <p:nvPr/>
        </p:nvSpPr>
        <p:spPr>
          <a:xfrm>
            <a:off x="5022308" y="421936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1FF0BF-BC2D-E6EA-D658-51305933399F}"/>
              </a:ext>
            </a:extLst>
          </p:cNvPr>
          <p:cNvCxnSpPr/>
          <p:nvPr/>
        </p:nvCxnSpPr>
        <p:spPr>
          <a:xfrm>
            <a:off x="5075470" y="4935280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32A394D-EA9D-0317-27AB-A12ABB79576A}"/>
              </a:ext>
            </a:extLst>
          </p:cNvPr>
          <p:cNvSpPr/>
          <p:nvPr/>
        </p:nvSpPr>
        <p:spPr>
          <a:xfrm>
            <a:off x="5022308" y="521350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35FF38E-91E0-ED2F-1048-1FC246AAAD90}"/>
              </a:ext>
            </a:extLst>
          </p:cNvPr>
          <p:cNvSpPr/>
          <p:nvPr/>
        </p:nvSpPr>
        <p:spPr>
          <a:xfrm>
            <a:off x="5022308" y="489275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88FCB4-DBB0-7DD4-817C-AC22EB032218}"/>
              </a:ext>
            </a:extLst>
          </p:cNvPr>
          <p:cNvCxnSpPr/>
          <p:nvPr/>
        </p:nvCxnSpPr>
        <p:spPr>
          <a:xfrm>
            <a:off x="5068381" y="5583963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3F282AC2-5E29-1958-6B8C-B2628E987AA3}"/>
              </a:ext>
            </a:extLst>
          </p:cNvPr>
          <p:cNvSpPr/>
          <p:nvPr/>
        </p:nvSpPr>
        <p:spPr>
          <a:xfrm>
            <a:off x="5015218" y="584446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388350-E025-C620-F95C-92A448805781}"/>
              </a:ext>
            </a:extLst>
          </p:cNvPr>
          <p:cNvSpPr/>
          <p:nvPr/>
        </p:nvSpPr>
        <p:spPr>
          <a:xfrm>
            <a:off x="5015218" y="550954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124578-2EA6-49CD-09F2-F30E4EF5702C}"/>
              </a:ext>
            </a:extLst>
          </p:cNvPr>
          <p:cNvCxnSpPr/>
          <p:nvPr/>
        </p:nvCxnSpPr>
        <p:spPr>
          <a:xfrm>
            <a:off x="5458240" y="3971329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7DB0396-CF1C-FCC5-C7DC-98A443DEE009}"/>
              </a:ext>
            </a:extLst>
          </p:cNvPr>
          <p:cNvSpPr/>
          <p:nvPr/>
        </p:nvSpPr>
        <p:spPr>
          <a:xfrm>
            <a:off x="5405077" y="423183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9444718-19B9-EDF2-A851-50C30FA29032}"/>
              </a:ext>
            </a:extLst>
          </p:cNvPr>
          <p:cNvSpPr/>
          <p:nvPr/>
        </p:nvSpPr>
        <p:spPr>
          <a:xfrm>
            <a:off x="5405077" y="389690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8DC1CB0-35B5-7AFA-3E28-EDE17BE78A37}"/>
              </a:ext>
            </a:extLst>
          </p:cNvPr>
          <p:cNvCxnSpPr/>
          <p:nvPr/>
        </p:nvCxnSpPr>
        <p:spPr>
          <a:xfrm>
            <a:off x="5458238" y="4577321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404C894-1EE0-4407-AC47-C9B9A24394B0}"/>
              </a:ext>
            </a:extLst>
          </p:cNvPr>
          <p:cNvSpPr/>
          <p:nvPr/>
        </p:nvSpPr>
        <p:spPr>
          <a:xfrm>
            <a:off x="5405077" y="4882122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87A142E-967D-FC5A-EF47-D360A0BC3DCA}"/>
              </a:ext>
            </a:extLst>
          </p:cNvPr>
          <p:cNvSpPr/>
          <p:nvPr/>
        </p:nvSpPr>
        <p:spPr>
          <a:xfrm>
            <a:off x="5405077" y="4547196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503C1A-5D47-0B6C-8250-545E588EB963}"/>
              </a:ext>
            </a:extLst>
          </p:cNvPr>
          <p:cNvCxnSpPr/>
          <p:nvPr/>
        </p:nvCxnSpPr>
        <p:spPr>
          <a:xfrm>
            <a:off x="5458238" y="5277294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AA17D3CD-D6F1-4583-04E0-07D894E6C2BD}"/>
              </a:ext>
            </a:extLst>
          </p:cNvPr>
          <p:cNvSpPr/>
          <p:nvPr/>
        </p:nvSpPr>
        <p:spPr>
          <a:xfrm>
            <a:off x="5405075" y="5537798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B9D6979-A80B-9DFB-6487-54C1CA82E218}"/>
              </a:ext>
            </a:extLst>
          </p:cNvPr>
          <p:cNvSpPr/>
          <p:nvPr/>
        </p:nvSpPr>
        <p:spPr>
          <a:xfrm>
            <a:off x="5405075" y="5202872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313EAE-1D13-2A8B-6252-22B75EE5C803}"/>
              </a:ext>
            </a:extLst>
          </p:cNvPr>
          <p:cNvCxnSpPr>
            <a:cxnSpLocks/>
          </p:cNvCxnSpPr>
          <p:nvPr/>
        </p:nvCxnSpPr>
        <p:spPr>
          <a:xfrm flipH="1">
            <a:off x="5830361" y="3662917"/>
            <a:ext cx="1" cy="2293082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334F5DA5-EE45-9ACB-FAA4-8893BC81432F}"/>
              </a:ext>
            </a:extLst>
          </p:cNvPr>
          <p:cNvSpPr/>
          <p:nvPr/>
        </p:nvSpPr>
        <p:spPr>
          <a:xfrm>
            <a:off x="5777214" y="584967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577983-56BF-A9D5-C16D-A1BE6F78FAE9}"/>
              </a:ext>
            </a:extLst>
          </p:cNvPr>
          <p:cNvSpPr/>
          <p:nvPr/>
        </p:nvSpPr>
        <p:spPr>
          <a:xfrm>
            <a:off x="5777215" y="3588495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8BB7CD9-D971-1D7C-8FDD-B4871FB48983}"/>
              </a:ext>
            </a:extLst>
          </p:cNvPr>
          <p:cNvCxnSpPr/>
          <p:nvPr/>
        </p:nvCxnSpPr>
        <p:spPr>
          <a:xfrm>
            <a:off x="7621036" y="3658271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520F4A6-BB3D-DB75-CDD0-BCBB4D3A5BD5}"/>
              </a:ext>
            </a:extLst>
          </p:cNvPr>
          <p:cNvSpPr/>
          <p:nvPr/>
        </p:nvSpPr>
        <p:spPr>
          <a:xfrm rot="154815">
            <a:off x="7567947" y="3900986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5ACB3D-FD99-0A35-0524-0A66AF02ED72}"/>
              </a:ext>
            </a:extLst>
          </p:cNvPr>
          <p:cNvSpPr/>
          <p:nvPr/>
        </p:nvSpPr>
        <p:spPr>
          <a:xfrm rot="154815">
            <a:off x="7567947" y="3573148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E997D2-74F3-4D84-88DA-10A1EB4363A5}"/>
              </a:ext>
            </a:extLst>
          </p:cNvPr>
          <p:cNvCxnSpPr/>
          <p:nvPr/>
        </p:nvCxnSpPr>
        <p:spPr>
          <a:xfrm>
            <a:off x="7621036" y="4289141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64E1451-59F7-2CA7-2736-3E472ACC7DB5}"/>
              </a:ext>
            </a:extLst>
          </p:cNvPr>
          <p:cNvSpPr/>
          <p:nvPr/>
        </p:nvSpPr>
        <p:spPr>
          <a:xfrm rot="154815">
            <a:off x="7567947" y="4538944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ECD5D36-170A-99A0-5ABE-0C277021D74E}"/>
              </a:ext>
            </a:extLst>
          </p:cNvPr>
          <p:cNvSpPr/>
          <p:nvPr/>
        </p:nvSpPr>
        <p:spPr>
          <a:xfrm rot="154815">
            <a:off x="7567947" y="4204018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50A82D-1C51-18F3-5BC9-BDDBA9471184}"/>
              </a:ext>
            </a:extLst>
          </p:cNvPr>
          <p:cNvCxnSpPr/>
          <p:nvPr/>
        </p:nvCxnSpPr>
        <p:spPr>
          <a:xfrm>
            <a:off x="7621035" y="4930634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F908BA11-4462-D739-0453-A3666E62A8FC}"/>
              </a:ext>
            </a:extLst>
          </p:cNvPr>
          <p:cNvSpPr/>
          <p:nvPr/>
        </p:nvSpPr>
        <p:spPr>
          <a:xfrm rot="154815">
            <a:off x="7567947" y="519815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D5CC3C2-6939-D925-AFB5-F0BB83DC0EAF}"/>
              </a:ext>
            </a:extLst>
          </p:cNvPr>
          <p:cNvSpPr/>
          <p:nvPr/>
        </p:nvSpPr>
        <p:spPr>
          <a:xfrm rot="154815">
            <a:off x="7567947" y="4877403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BF252D-110D-6BE5-C51B-74F1EE450F06}"/>
              </a:ext>
            </a:extLst>
          </p:cNvPr>
          <p:cNvCxnSpPr/>
          <p:nvPr/>
        </p:nvCxnSpPr>
        <p:spPr>
          <a:xfrm>
            <a:off x="7613946" y="5579317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FB73ABE8-9D1E-145B-061E-74556F4D2F3E}"/>
              </a:ext>
            </a:extLst>
          </p:cNvPr>
          <p:cNvSpPr/>
          <p:nvPr/>
        </p:nvSpPr>
        <p:spPr>
          <a:xfrm rot="154815">
            <a:off x="7560857" y="582912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0AFED0-8C6F-2A9E-185F-8C2C05E754A1}"/>
              </a:ext>
            </a:extLst>
          </p:cNvPr>
          <p:cNvSpPr/>
          <p:nvPr/>
        </p:nvSpPr>
        <p:spPr>
          <a:xfrm rot="154815">
            <a:off x="7560857" y="5494194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334F151-4557-1F99-9D4E-570F08BE2178}"/>
              </a:ext>
            </a:extLst>
          </p:cNvPr>
          <p:cNvCxnSpPr/>
          <p:nvPr/>
        </p:nvCxnSpPr>
        <p:spPr>
          <a:xfrm>
            <a:off x="8003805" y="3966683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CF06160D-BA0C-A1E3-A871-1F0EE7D8CBCA}"/>
              </a:ext>
            </a:extLst>
          </p:cNvPr>
          <p:cNvSpPr/>
          <p:nvPr/>
        </p:nvSpPr>
        <p:spPr>
          <a:xfrm>
            <a:off x="7950642" y="4227187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B08CC9-FA7E-70E3-6674-996CF30E91CB}"/>
              </a:ext>
            </a:extLst>
          </p:cNvPr>
          <p:cNvSpPr/>
          <p:nvPr/>
        </p:nvSpPr>
        <p:spPr>
          <a:xfrm>
            <a:off x="7950642" y="389226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7B32BF-BD07-0C2F-3407-C837DBB7FA42}"/>
              </a:ext>
            </a:extLst>
          </p:cNvPr>
          <p:cNvCxnSpPr/>
          <p:nvPr/>
        </p:nvCxnSpPr>
        <p:spPr>
          <a:xfrm>
            <a:off x="8003805" y="4616972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4C64C52-70D3-AF12-D541-17708D105ACB}"/>
              </a:ext>
            </a:extLst>
          </p:cNvPr>
          <p:cNvSpPr/>
          <p:nvPr/>
        </p:nvSpPr>
        <p:spPr>
          <a:xfrm>
            <a:off x="7950642" y="4877476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C431A9-AA1B-4A8E-80F7-90880AE02756}"/>
              </a:ext>
            </a:extLst>
          </p:cNvPr>
          <p:cNvSpPr/>
          <p:nvPr/>
        </p:nvSpPr>
        <p:spPr>
          <a:xfrm>
            <a:off x="7950642" y="4542550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B25548-1718-D353-A2D8-65DB111C1B0A}"/>
              </a:ext>
            </a:extLst>
          </p:cNvPr>
          <p:cNvCxnSpPr/>
          <p:nvPr/>
        </p:nvCxnSpPr>
        <p:spPr>
          <a:xfrm>
            <a:off x="8003803" y="5272648"/>
            <a:ext cx="0" cy="304801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7A22AB7C-BAA2-9F85-EC3C-0C2B5E09BA93}"/>
              </a:ext>
            </a:extLst>
          </p:cNvPr>
          <p:cNvSpPr/>
          <p:nvPr/>
        </p:nvSpPr>
        <p:spPr>
          <a:xfrm>
            <a:off x="7950640" y="5533152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1F697C-1AE1-AADC-69AE-6FBF904BAFE2}"/>
              </a:ext>
            </a:extLst>
          </p:cNvPr>
          <p:cNvSpPr/>
          <p:nvPr/>
        </p:nvSpPr>
        <p:spPr>
          <a:xfrm>
            <a:off x="7950640" y="5198226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90D58B8-AFC2-A5C7-E7F2-170817A368D0}"/>
              </a:ext>
            </a:extLst>
          </p:cNvPr>
          <p:cNvCxnSpPr>
            <a:cxnSpLocks/>
          </p:cNvCxnSpPr>
          <p:nvPr/>
        </p:nvCxnSpPr>
        <p:spPr>
          <a:xfrm flipH="1">
            <a:off x="8375926" y="3658271"/>
            <a:ext cx="1" cy="2293082"/>
          </a:xfrm>
          <a:prstGeom prst="line">
            <a:avLst/>
          </a:prstGeom>
          <a:noFill/>
          <a:ln w="38100" cap="flat" cmpd="sng" algn="ctr">
            <a:solidFill>
              <a:srgbClr val="E9422E"/>
            </a:solidFill>
            <a:prstDash val="solid"/>
            <a:miter lim="800000"/>
          </a:ln>
          <a:effectLst/>
        </p:spPr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942F0AA-6114-CD7F-84ED-3E7E67B42F1B}"/>
              </a:ext>
            </a:extLst>
          </p:cNvPr>
          <p:cNvSpPr/>
          <p:nvPr/>
        </p:nvSpPr>
        <p:spPr>
          <a:xfrm>
            <a:off x="8322779" y="5845031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256EE61-850B-4801-C2B6-CDFD5E2191B1}"/>
              </a:ext>
            </a:extLst>
          </p:cNvPr>
          <p:cNvSpPr/>
          <p:nvPr/>
        </p:nvSpPr>
        <p:spPr>
          <a:xfrm>
            <a:off x="8322780" y="3583849"/>
            <a:ext cx="106325" cy="1063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E44FD6-64CA-B3E1-955E-83269486B662}"/>
              </a:ext>
            </a:extLst>
          </p:cNvPr>
          <p:cNvSpPr/>
          <p:nvPr/>
        </p:nvSpPr>
        <p:spPr>
          <a:xfrm>
            <a:off x="6142807" y="3474235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BFB204C-279D-4782-094F-BC798BF0A99B}"/>
              </a:ext>
            </a:extLst>
          </p:cNvPr>
          <p:cNvSpPr/>
          <p:nvPr/>
        </p:nvSpPr>
        <p:spPr>
          <a:xfrm>
            <a:off x="6142779" y="3811789"/>
            <a:ext cx="304799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B0078C-3AAB-7EF3-8C52-1EFAD5001892}"/>
              </a:ext>
            </a:extLst>
          </p:cNvPr>
          <p:cNvSpPr/>
          <p:nvPr/>
        </p:nvSpPr>
        <p:spPr>
          <a:xfrm>
            <a:off x="6142780" y="4144906"/>
            <a:ext cx="301568" cy="24378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4C80F4-F92F-843C-B19A-6D33253E84DE}"/>
              </a:ext>
            </a:extLst>
          </p:cNvPr>
          <p:cNvSpPr/>
          <p:nvPr/>
        </p:nvSpPr>
        <p:spPr>
          <a:xfrm>
            <a:off x="6142749" y="4447990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E8EBF8-A5F6-0653-0933-385F2ABAC76A}"/>
              </a:ext>
            </a:extLst>
          </p:cNvPr>
          <p:cNvSpPr/>
          <p:nvPr/>
        </p:nvSpPr>
        <p:spPr>
          <a:xfrm>
            <a:off x="6146265" y="4789064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31D9C99-48C5-5DAF-1D38-A169FC8CB3F2}"/>
              </a:ext>
            </a:extLst>
          </p:cNvPr>
          <p:cNvSpPr/>
          <p:nvPr/>
        </p:nvSpPr>
        <p:spPr>
          <a:xfrm>
            <a:off x="6142749" y="5117850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197DBA0-0E84-377E-DAA1-3D42E4C047CE}"/>
              </a:ext>
            </a:extLst>
          </p:cNvPr>
          <p:cNvSpPr/>
          <p:nvPr/>
        </p:nvSpPr>
        <p:spPr>
          <a:xfrm>
            <a:off x="6142749" y="5447518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03A7EC2-6754-92D5-2CE9-956994C303FD}"/>
              </a:ext>
            </a:extLst>
          </p:cNvPr>
          <p:cNvSpPr/>
          <p:nvPr/>
        </p:nvSpPr>
        <p:spPr>
          <a:xfrm>
            <a:off x="6142705" y="5761120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DCDC45F-B09B-8124-CFA9-5242F44E6992}"/>
              </a:ext>
            </a:extLst>
          </p:cNvPr>
          <p:cNvSpPr/>
          <p:nvPr/>
        </p:nvSpPr>
        <p:spPr>
          <a:xfrm>
            <a:off x="8655971" y="3472776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F2F1BF9-DE8D-02A5-8A0B-4F50426F6CD7}"/>
              </a:ext>
            </a:extLst>
          </p:cNvPr>
          <p:cNvSpPr/>
          <p:nvPr/>
        </p:nvSpPr>
        <p:spPr>
          <a:xfrm>
            <a:off x="8655943" y="3810330"/>
            <a:ext cx="304799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E55E78-E72F-DD14-CA55-16D3D1F2BAB9}"/>
              </a:ext>
            </a:extLst>
          </p:cNvPr>
          <p:cNvSpPr/>
          <p:nvPr/>
        </p:nvSpPr>
        <p:spPr>
          <a:xfrm>
            <a:off x="8655943" y="4143447"/>
            <a:ext cx="304797" cy="21980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6BE88CA-5242-058D-EBB2-9BF673FAB0E7}"/>
              </a:ext>
            </a:extLst>
          </p:cNvPr>
          <p:cNvSpPr/>
          <p:nvPr/>
        </p:nvSpPr>
        <p:spPr>
          <a:xfrm>
            <a:off x="8655913" y="4446531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C6C581-6D0F-42B3-0445-46BD25848AD5}"/>
              </a:ext>
            </a:extLst>
          </p:cNvPr>
          <p:cNvSpPr/>
          <p:nvPr/>
        </p:nvSpPr>
        <p:spPr>
          <a:xfrm>
            <a:off x="8659429" y="4787605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5DF693-F7B5-68A7-2A7E-787F3336CFD0}"/>
              </a:ext>
            </a:extLst>
          </p:cNvPr>
          <p:cNvSpPr/>
          <p:nvPr/>
        </p:nvSpPr>
        <p:spPr>
          <a:xfrm>
            <a:off x="8655913" y="5116391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49B7A2-083B-EC6C-70E3-CB56E4306A34}"/>
              </a:ext>
            </a:extLst>
          </p:cNvPr>
          <p:cNvSpPr/>
          <p:nvPr/>
        </p:nvSpPr>
        <p:spPr>
          <a:xfrm>
            <a:off x="8655913" y="5446059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70A06A1-AD49-AF40-4D94-B397CFCF631D}"/>
              </a:ext>
            </a:extLst>
          </p:cNvPr>
          <p:cNvSpPr/>
          <p:nvPr/>
        </p:nvSpPr>
        <p:spPr>
          <a:xfrm>
            <a:off x="8655869" y="5759661"/>
            <a:ext cx="304800" cy="25690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F014C6B-FBF6-96FA-5FB4-F9A079D578ED}"/>
              </a:ext>
            </a:extLst>
          </p:cNvPr>
          <p:cNvCxnSpPr>
            <a:cxnSpLocks/>
          </p:cNvCxnSpPr>
          <p:nvPr/>
        </p:nvCxnSpPr>
        <p:spPr>
          <a:xfrm>
            <a:off x="4328107" y="2152764"/>
            <a:ext cx="886552" cy="994358"/>
          </a:xfrm>
          <a:prstGeom prst="straightConnector1">
            <a:avLst/>
          </a:prstGeom>
          <a:noFill/>
          <a:ln w="6350" cap="flat" cmpd="sng" algn="ctr">
            <a:solidFill>
              <a:srgbClr val="E9422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FED8D4-B93A-8AD5-43EB-93D44DE4D70B}"/>
              </a:ext>
            </a:extLst>
          </p:cNvPr>
          <p:cNvCxnSpPr>
            <a:cxnSpLocks/>
          </p:cNvCxnSpPr>
          <p:nvPr/>
        </p:nvCxnSpPr>
        <p:spPr>
          <a:xfrm>
            <a:off x="5079474" y="2152764"/>
            <a:ext cx="378763" cy="985301"/>
          </a:xfrm>
          <a:prstGeom prst="straightConnector1">
            <a:avLst/>
          </a:prstGeom>
          <a:noFill/>
          <a:ln w="6350" cap="flat" cmpd="sng" algn="ctr">
            <a:solidFill>
              <a:srgbClr val="E9422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1C11517-C0E0-C214-543A-B18C8EF685C2}"/>
              </a:ext>
            </a:extLst>
          </p:cNvPr>
          <p:cNvCxnSpPr>
            <a:cxnSpLocks/>
          </p:cNvCxnSpPr>
          <p:nvPr/>
        </p:nvCxnSpPr>
        <p:spPr>
          <a:xfrm flipH="1">
            <a:off x="6264942" y="2164488"/>
            <a:ext cx="41706" cy="963311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6B4B232-A9F5-0608-BF21-A3A6551AB47A}"/>
              </a:ext>
            </a:extLst>
          </p:cNvPr>
          <p:cNvCxnSpPr>
            <a:cxnSpLocks/>
          </p:cNvCxnSpPr>
          <p:nvPr/>
        </p:nvCxnSpPr>
        <p:spPr>
          <a:xfrm flipH="1">
            <a:off x="6479120" y="2153477"/>
            <a:ext cx="732872" cy="990819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Left Bracket 118">
            <a:extLst>
              <a:ext uri="{FF2B5EF4-FFF2-40B4-BE49-F238E27FC236}">
                <a16:creationId xmlns:a16="http://schemas.microsoft.com/office/drawing/2014/main" id="{56D85E34-519B-92FA-4FD3-F92E50F762BA}"/>
              </a:ext>
            </a:extLst>
          </p:cNvPr>
          <p:cNvSpPr/>
          <p:nvPr/>
        </p:nvSpPr>
        <p:spPr>
          <a:xfrm>
            <a:off x="2186041" y="3467004"/>
            <a:ext cx="170308" cy="2536141"/>
          </a:xfrm>
          <a:prstGeom prst="lef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Right Bracket 119">
            <a:extLst>
              <a:ext uri="{FF2B5EF4-FFF2-40B4-BE49-F238E27FC236}">
                <a16:creationId xmlns:a16="http://schemas.microsoft.com/office/drawing/2014/main" id="{DC5D9C65-1D6C-09B5-E23C-40EDF2820499}"/>
              </a:ext>
            </a:extLst>
          </p:cNvPr>
          <p:cNvSpPr/>
          <p:nvPr/>
        </p:nvSpPr>
        <p:spPr>
          <a:xfrm>
            <a:off x="3923620" y="3428275"/>
            <a:ext cx="129855" cy="2645043"/>
          </a:xfrm>
          <a:prstGeom prst="righ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ight Bracket 120">
            <a:extLst>
              <a:ext uri="{FF2B5EF4-FFF2-40B4-BE49-F238E27FC236}">
                <a16:creationId xmlns:a16="http://schemas.microsoft.com/office/drawing/2014/main" id="{60AC4389-67B6-E8AA-8D3D-44CF83554F74}"/>
              </a:ext>
            </a:extLst>
          </p:cNvPr>
          <p:cNvSpPr/>
          <p:nvPr/>
        </p:nvSpPr>
        <p:spPr>
          <a:xfrm>
            <a:off x="6479120" y="3437827"/>
            <a:ext cx="129855" cy="2645043"/>
          </a:xfrm>
          <a:prstGeom prst="righ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Right Bracket 121">
            <a:extLst>
              <a:ext uri="{FF2B5EF4-FFF2-40B4-BE49-F238E27FC236}">
                <a16:creationId xmlns:a16="http://schemas.microsoft.com/office/drawing/2014/main" id="{E786DC9B-4F0F-5AF5-F1D3-E7264A016C1C}"/>
              </a:ext>
            </a:extLst>
          </p:cNvPr>
          <p:cNvSpPr/>
          <p:nvPr/>
        </p:nvSpPr>
        <p:spPr>
          <a:xfrm>
            <a:off x="9004986" y="3427893"/>
            <a:ext cx="129855" cy="2645043"/>
          </a:xfrm>
          <a:prstGeom prst="righ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E706B093-996B-6D1A-FA3F-168C9A26327B}"/>
              </a:ext>
            </a:extLst>
          </p:cNvPr>
          <p:cNvSpPr/>
          <p:nvPr/>
        </p:nvSpPr>
        <p:spPr>
          <a:xfrm>
            <a:off x="4918864" y="3503697"/>
            <a:ext cx="170308" cy="2536141"/>
          </a:xfrm>
          <a:prstGeom prst="lef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Left Bracket 123">
            <a:extLst>
              <a:ext uri="{FF2B5EF4-FFF2-40B4-BE49-F238E27FC236}">
                <a16:creationId xmlns:a16="http://schemas.microsoft.com/office/drawing/2014/main" id="{E46B8507-26D2-AD42-D3AB-4A10F631A8D2}"/>
              </a:ext>
            </a:extLst>
          </p:cNvPr>
          <p:cNvSpPr/>
          <p:nvPr/>
        </p:nvSpPr>
        <p:spPr>
          <a:xfrm>
            <a:off x="7465803" y="3482343"/>
            <a:ext cx="170308" cy="2590593"/>
          </a:xfrm>
          <a:prstGeom prst="leftBracke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A27C367-ABD5-28F6-759C-2CE033E048FF}"/>
              </a:ext>
            </a:extLst>
          </p:cNvPr>
          <p:cNvSpPr txBox="1"/>
          <p:nvPr/>
        </p:nvSpPr>
        <p:spPr>
          <a:xfrm>
            <a:off x="4941945" y="3168597"/>
            <a:ext cx="1027354" cy="4676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E9422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rzz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9422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gates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373BE72-5D18-E879-3CEB-CA3AAA8CE080}"/>
              </a:ext>
            </a:extLst>
          </p:cNvPr>
          <p:cNvSpPr txBox="1"/>
          <p:nvPr/>
        </p:nvSpPr>
        <p:spPr>
          <a:xfrm>
            <a:off x="5947279" y="3160583"/>
            <a:ext cx="942272" cy="268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C2B3B-881F-161F-EAAD-34AE5C8DE3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32"/>
          <a:stretch/>
        </p:blipFill>
        <p:spPr>
          <a:xfrm>
            <a:off x="11039491" y="3554080"/>
            <a:ext cx="205980" cy="240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765-4617-3BDC-E197-A5738477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822" y="4758200"/>
            <a:ext cx="368300" cy="508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85ED6C-460B-49D8-F7E0-2DB188E19715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Hardware experiment</a:t>
            </a:r>
          </a:p>
        </p:txBody>
      </p:sp>
    </p:spTree>
    <p:extLst>
      <p:ext uri="{BB962C8B-B14F-4D97-AF65-F5344CB8AC3E}">
        <p14:creationId xmlns:p14="http://schemas.microsoft.com/office/powerpoint/2010/main" val="2773484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767B68A-DC69-7C89-C2E3-2124CA0E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30" y="1902230"/>
            <a:ext cx="5951247" cy="4069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5BE42-2082-A132-AC5A-D44DAD40473E}"/>
              </a:ext>
            </a:extLst>
          </p:cNvPr>
          <p:cNvSpPr txBox="1"/>
          <p:nvPr/>
        </p:nvSpPr>
        <p:spPr>
          <a:xfrm>
            <a:off x="651319" y="914424"/>
            <a:ext cx="23968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32 Qubits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 Error Mitigation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Initial state: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F5A2918-7531-FAEA-0AD6-7A755C2D6D8D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Hardware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4DDA3-9DA8-FFBA-A470-223335B7AFE2}"/>
                  </a:ext>
                </a:extLst>
              </p:cNvPr>
              <p:cNvSpPr txBox="1"/>
              <p:nvPr/>
            </p:nvSpPr>
            <p:spPr>
              <a:xfrm>
                <a:off x="5449460" y="464938"/>
                <a:ext cx="2990788" cy="6450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sSub>
                            <m:sSubPr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4DDA3-9DA8-FFBA-A470-223335B7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60" y="464938"/>
                <a:ext cx="2990788" cy="645041"/>
              </a:xfrm>
              <a:prstGeom prst="rect">
                <a:avLst/>
              </a:prstGeom>
              <a:blipFill>
                <a:blip r:embed="rId3"/>
                <a:stretch>
                  <a:fillRect l="-4661" t="-175000" b="-2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F585A2A-FA75-26A2-3662-2D33C7371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621" y="647724"/>
            <a:ext cx="8763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04D7DB-3F2D-BD7A-A71A-1273031A3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469" y="647724"/>
            <a:ext cx="13208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395E9F-F26D-BD9E-E1C9-6EE299B66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523" y="3349590"/>
            <a:ext cx="9779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4EABF-C2FE-DE06-F50F-51DDAB3ADB9A}"/>
              </a:ext>
            </a:extLst>
          </p:cNvPr>
          <p:cNvSpPr txBox="1"/>
          <p:nvPr/>
        </p:nvSpPr>
        <p:spPr>
          <a:xfrm>
            <a:off x="10111563" y="6396335"/>
            <a:ext cx="6103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chemeClr val="bg1"/>
                </a:solidFill>
                <a:effectLst/>
              </a:rPr>
              <a:t>arXiv:2305.03828</a:t>
            </a:r>
          </a:p>
          <a:p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1696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E6709-27DE-D32E-461C-7A2AA4C1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and Proprietary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CF80C-F190-CEFB-40F0-88696835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Quantinuum.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1F52A6-CA4F-86C4-33FD-EADE251C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82" y="1719262"/>
            <a:ext cx="5080169" cy="3507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E8FE12D-4020-C66E-D5B3-4AA7F70B9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90687"/>
            <a:ext cx="5200650" cy="3476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3DB40B-1B0B-C902-7AEE-65D9C365C1AF}"/>
              </a:ext>
            </a:extLst>
          </p:cNvPr>
          <p:cNvSpPr txBox="1"/>
          <p:nvPr/>
        </p:nvSpPr>
        <p:spPr>
          <a:xfrm>
            <a:off x="1109472" y="1352133"/>
            <a:ext cx="471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88195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# of trotter steps used for each sim.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26B7-A28D-5CBA-B8B2-E2A5E3D7B20C}"/>
              </a:ext>
            </a:extLst>
          </p:cNvPr>
          <p:cNvSpPr txBox="1"/>
          <p:nvPr/>
        </p:nvSpPr>
        <p:spPr>
          <a:xfrm>
            <a:off x="6364225" y="1352133"/>
            <a:ext cx="5871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88195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absolute trotter error with the step used for each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6567F-D594-7B5D-D643-4509ACC31DBE}"/>
              </a:ext>
            </a:extLst>
          </p:cNvPr>
          <p:cNvSpPr txBox="1"/>
          <p:nvPr/>
        </p:nvSpPr>
        <p:spPr>
          <a:xfrm>
            <a:off x="7233557" y="522653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Noiseless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FF161-35FD-752B-E53B-D848925A1AAB}"/>
              </a:ext>
            </a:extLst>
          </p:cNvPr>
          <p:cNvSpPr txBox="1"/>
          <p:nvPr/>
        </p:nvSpPr>
        <p:spPr>
          <a:xfrm>
            <a:off x="673226" y="4995700"/>
            <a:ext cx="5200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 size was increased until result changed by less than expected shot noise of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Max depth of 80 2 qubit gate rounds.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8CDE7E1-2A1F-7264-C138-4CB41D7B0E2C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Hardware experiment</a:t>
            </a:r>
          </a:p>
        </p:txBody>
      </p:sp>
    </p:spTree>
    <p:extLst>
      <p:ext uri="{BB962C8B-B14F-4D97-AF65-F5344CB8AC3E}">
        <p14:creationId xmlns:p14="http://schemas.microsoft.com/office/powerpoint/2010/main" val="120887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E6709-27DE-D32E-461C-7A2AA4C1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and Proprietary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CF80C-F190-CEFB-40F0-88696835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Quantinuum. All rights reserved.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068E7FB-1144-A45C-68E6-039C3ACCE416}"/>
              </a:ext>
            </a:extLst>
          </p:cNvPr>
          <p:cNvSpPr txBox="1">
            <a:spLocks/>
          </p:cNvSpPr>
          <p:nvPr/>
        </p:nvSpPr>
        <p:spPr>
          <a:xfrm>
            <a:off x="652959" y="44858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"/>
              </a:rPr>
              <a:t>Other </a:t>
            </a:r>
            <a:r>
              <a:rPr lang="en-GB" dirty="0" err="1">
                <a:latin typeface=""/>
              </a:rPr>
              <a:t>Trotterised</a:t>
            </a:r>
            <a:r>
              <a:rPr lang="en-GB" dirty="0">
                <a:latin typeface=""/>
              </a:rPr>
              <a:t>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F49A5-A87C-FFA5-F867-E52ACB4D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27" y="1984903"/>
            <a:ext cx="1881415" cy="2561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C4FB8A-A6C1-A1CF-3FF1-42AD8E7EF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"/>
          <a:stretch/>
        </p:blipFill>
        <p:spPr>
          <a:xfrm>
            <a:off x="5908117" y="2453737"/>
            <a:ext cx="5445682" cy="1623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C73B-7969-D0A4-4490-D6CA38EA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79" y="3176812"/>
            <a:ext cx="419100" cy="177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EDA855-2346-EA73-6E1A-F7B64A7F5039}"/>
              </a:ext>
            </a:extLst>
          </p:cNvPr>
          <p:cNvSpPr txBox="1"/>
          <p:nvPr/>
        </p:nvSpPr>
        <p:spPr>
          <a:xfrm>
            <a:off x="2269671" y="13879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22BDF-980D-2AF2-E3AA-F4F0BDFB2727}"/>
              </a:ext>
            </a:extLst>
          </p:cNvPr>
          <p:cNvSpPr txBox="1"/>
          <p:nvPr/>
        </p:nvSpPr>
        <p:spPr>
          <a:xfrm>
            <a:off x="7894859" y="138792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Local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9957F-B424-BB25-CC20-6DD0FDCA33B6}"/>
              </a:ext>
            </a:extLst>
          </p:cNvPr>
          <p:cNvSpPr txBox="1"/>
          <p:nvPr/>
        </p:nvSpPr>
        <p:spPr>
          <a:xfrm>
            <a:off x="996042" y="4750228"/>
            <a:ext cx="13471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Hamiltonians lead to trotter steps with very efficient stacking Pauli gadgets – Shallow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local Hamiltonians have very inefficient stacking of Pauli gadgets – Deep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Trotter not very efficient for complicated quantum Chemistry Hamiltonians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2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A4707-A42B-3756-0B8C-5A8D72457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69650" y="6492875"/>
            <a:ext cx="1022350" cy="365125"/>
          </a:xfrm>
          <a:prstGeom prst="rect">
            <a:avLst/>
          </a:prstGeom>
        </p:spPr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58B4D-D5BB-66BB-5514-4D1B547B8F68}"/>
              </a:ext>
            </a:extLst>
          </p:cNvPr>
          <p:cNvSpPr/>
          <p:nvPr/>
        </p:nvSpPr>
        <p:spPr>
          <a:xfrm>
            <a:off x="639683" y="1250950"/>
            <a:ext cx="11201401" cy="23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oneywell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DB065-F489-093A-2F32-38642906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03" y="1854396"/>
            <a:ext cx="5793340" cy="12220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FB204D-BDBE-2968-4DC7-2279D9B656FB}"/>
              </a:ext>
            </a:extLst>
          </p:cNvPr>
          <p:cNvSpPr/>
          <p:nvPr/>
        </p:nvSpPr>
        <p:spPr>
          <a:xfrm>
            <a:off x="639683" y="3746500"/>
            <a:ext cx="11201401" cy="23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oneywell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5DD2CF-F526-0C54-3DB7-D15A0F2A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509" y="4023676"/>
            <a:ext cx="2225058" cy="1840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DF6504-4582-00F6-FDE6-A6968EFBAA6A}"/>
              </a:ext>
            </a:extLst>
          </p:cNvPr>
          <p:cNvSpPr txBox="1"/>
          <p:nvPr/>
        </p:nvSpPr>
        <p:spPr>
          <a:xfrm>
            <a:off x="948322" y="1728383"/>
            <a:ext cx="22666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Split and Combine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3CF00-0FA6-CE4D-F7AC-ED36818F92C3}"/>
              </a:ext>
            </a:extLst>
          </p:cNvPr>
          <p:cNvSpPr txBox="1"/>
          <p:nvPr/>
        </p:nvSpPr>
        <p:spPr>
          <a:xfrm>
            <a:off x="1171768" y="2258318"/>
            <a:ext cx="4309694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Ion is transported into the same zone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Ions are combined into a single potential well and then re-separated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FAE40-345B-CB89-D965-6EAC93994EAC}"/>
              </a:ext>
            </a:extLst>
          </p:cNvPr>
          <p:cNvSpPr txBox="1"/>
          <p:nvPr/>
        </p:nvSpPr>
        <p:spPr>
          <a:xfrm>
            <a:off x="948322" y="4389422"/>
            <a:ext cx="66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Swap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04BC0-A90A-A485-6C2D-F54E3B5E601A}"/>
              </a:ext>
            </a:extLst>
          </p:cNvPr>
          <p:cNvSpPr txBox="1"/>
          <p:nvPr/>
        </p:nvSpPr>
        <p:spPr>
          <a:xfrm>
            <a:off x="1247510" y="4919357"/>
            <a:ext cx="50970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Ions are carefully manipulated to reorder positions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AAAA6E-D138-A9B0-D513-781C0F4152FC}"/>
              </a:ext>
            </a:extLst>
          </p:cNvPr>
          <p:cNvSpPr/>
          <p:nvPr/>
        </p:nvSpPr>
        <p:spPr>
          <a:xfrm>
            <a:off x="10574852" y="2021575"/>
            <a:ext cx="882650" cy="8826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oneywell Sans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B942B-2265-89C8-D2AF-E821CEFAF9E7}"/>
              </a:ext>
            </a:extLst>
          </p:cNvPr>
          <p:cNvSpPr/>
          <p:nvPr/>
        </p:nvSpPr>
        <p:spPr>
          <a:xfrm>
            <a:off x="6085402" y="2025358"/>
            <a:ext cx="882650" cy="8826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oneywell Sans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C74073B-0215-D784-A540-6FAFC53C7C72}"/>
              </a:ext>
            </a:extLst>
          </p:cNvPr>
          <p:cNvSpPr txBox="1">
            <a:spLocks/>
          </p:cNvSpPr>
          <p:nvPr/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 Black"/>
                <a:ea typeface="+mj-ea"/>
                <a:cs typeface="+mj-cs"/>
              </a:rPr>
              <a:t>Real-World View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AB2358-8C1F-104C-A5F5-DBCB34F9FA79}"/>
              </a:ext>
            </a:extLst>
          </p:cNvPr>
          <p:cNvCxnSpPr/>
          <p:nvPr/>
        </p:nvCxnSpPr>
        <p:spPr>
          <a:xfrm>
            <a:off x="6438102" y="1499431"/>
            <a:ext cx="0" cy="143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85C7CF-82E3-F891-1019-3BCC429D5165}"/>
              </a:ext>
            </a:extLst>
          </p:cNvPr>
          <p:cNvCxnSpPr/>
          <p:nvPr/>
        </p:nvCxnSpPr>
        <p:spPr>
          <a:xfrm flipH="1">
            <a:off x="6438102" y="1571082"/>
            <a:ext cx="155939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A78A9F-A1DF-8AD8-8194-C23A21A6AC3F}"/>
              </a:ext>
            </a:extLst>
          </p:cNvPr>
          <p:cNvCxnSpPr/>
          <p:nvPr/>
        </p:nvCxnSpPr>
        <p:spPr>
          <a:xfrm>
            <a:off x="10984702" y="1499431"/>
            <a:ext cx="0" cy="143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5FC365-0D66-61C6-FD7E-9B957431989F}"/>
              </a:ext>
            </a:extLst>
          </p:cNvPr>
          <p:cNvCxnSpPr/>
          <p:nvPr/>
        </p:nvCxnSpPr>
        <p:spPr>
          <a:xfrm flipH="1">
            <a:off x="9425312" y="1571082"/>
            <a:ext cx="155939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ABE81B-4632-3953-D0C6-2F6CCFD6D44D}"/>
              </a:ext>
            </a:extLst>
          </p:cNvPr>
          <p:cNvSpPr txBox="1"/>
          <p:nvPr/>
        </p:nvSpPr>
        <p:spPr>
          <a:xfrm>
            <a:off x="8273017" y="1439446"/>
            <a:ext cx="914400" cy="330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150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oneywell Sans"/>
                <a:ea typeface="+mn-ea"/>
                <a:cs typeface="+mn-cs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76762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For Hamiltonians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When Applied to a given eigen state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E9EBF-CC88-4A1D-DA16-35DB59D9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30"/>
          <a:stretch/>
        </p:blipFill>
        <p:spPr>
          <a:xfrm>
            <a:off x="6038673" y="3792672"/>
            <a:ext cx="786395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27E2-2279-9CA6-3FDB-BF80DEDB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873" y="2189892"/>
            <a:ext cx="441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53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Transition matrix elements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When Applied to a given eigen state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E9EBF-CC88-4A1D-DA16-35DB59D9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30"/>
          <a:stretch/>
        </p:blipFill>
        <p:spPr>
          <a:xfrm>
            <a:off x="6038673" y="3792672"/>
            <a:ext cx="786395" cy="55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733F2E-5EF9-D8C8-4155-8FBE916E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944" y="896648"/>
            <a:ext cx="3746500" cy="350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1FF62-B109-DD55-8EB2-127268EC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68" y="2323327"/>
            <a:ext cx="5791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109AA-CDB8-7340-02EC-954E1D05F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31" y="1625853"/>
            <a:ext cx="7509933" cy="442915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F296BCE-B7E2-B6FD-677A-AD5535DF5F97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EDC8F-254B-57F0-DB1E-B2518A5440BA}"/>
              </a:ext>
            </a:extLst>
          </p:cNvPr>
          <p:cNvSpPr txBox="1"/>
          <p:nvPr/>
        </p:nvSpPr>
        <p:spPr>
          <a:xfrm>
            <a:off x="508714" y="655680"/>
            <a:ext cx="12468498" cy="1269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Trotter error dampens the signal</a:t>
            </a: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62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8097F5-B57A-582B-56A1-1DDBAB1EF6A7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DBCF8-9C7E-0B0D-C344-241D3FDC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39" y="1144362"/>
            <a:ext cx="5260627" cy="456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868D5-B4A9-E65F-A013-8916F487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466" y="2718556"/>
            <a:ext cx="4762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0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734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Transition matrix elements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When Applied to a linear combination eigen states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State preparation a difficult problem for phase estimation 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32F32-E62A-B01A-6C55-1CED9280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82" y="3347477"/>
            <a:ext cx="5792494" cy="852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D4587-1111-5719-B2DE-8364093F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93" y="2052043"/>
            <a:ext cx="2236272" cy="780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29844-913F-429D-58C3-B69B77CA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9" y="4669542"/>
            <a:ext cx="520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CA609-F7AC-6C7B-D317-1AB0DDEDE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39" y="896648"/>
            <a:ext cx="4025732" cy="3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7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Exponential Form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expansion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0D844-29F3-669C-F8EE-4AF8ADA8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88" y="2388090"/>
            <a:ext cx="62611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74D0A-1DAA-8361-44CB-064BD9C0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0" y="3984870"/>
            <a:ext cx="4178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9EC22-5A4E-3DEF-DA78-190250ED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97" y="2348323"/>
            <a:ext cx="6553200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731CA-7FF8-691E-39E4-7408F0C0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8" y="4411675"/>
            <a:ext cx="1866900" cy="419100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0D27464-DF22-6EA8-3631-50559EC8E321}"/>
              </a:ext>
            </a:extLst>
          </p:cNvPr>
          <p:cNvSpPr txBox="1">
            <a:spLocks/>
          </p:cNvSpPr>
          <p:nvPr/>
        </p:nvSpPr>
        <p:spPr>
          <a:xfrm>
            <a:off x="843995" y="691046"/>
            <a:ext cx="10058401" cy="47148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1pPr>
            <a:lvl2pPr marL="50292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System Font Regular"/>
              <a:buChar char="-"/>
              <a:defRPr sz="20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2pPr>
            <a:lvl3pPr marL="91440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/>
            <a:r>
              <a:rPr lang="en-GB" dirty="0"/>
              <a:t>Exponential Form</a:t>
            </a:r>
          </a:p>
          <a:p>
            <a:pPr marL="342900" indent="-342900"/>
            <a:r>
              <a:rPr lang="en-GB" dirty="0"/>
              <a:t>Discrete Fourier Transform on x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Fourier </a:t>
            </a:r>
            <a:r>
              <a:rPr lang="en-GB" dirty="0" err="1"/>
              <a:t>Coefficents</a:t>
            </a:r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67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CFC6-EB7F-B622-6E05-1053EED2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53" y="1905400"/>
            <a:ext cx="3036279" cy="730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9AD3F-1BF8-71FF-7321-3D97E890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37"/>
          <a:stretch/>
        </p:blipFill>
        <p:spPr>
          <a:xfrm>
            <a:off x="2981106" y="3665619"/>
            <a:ext cx="5779772" cy="182423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9BA965F-7EFF-F51E-1D35-1FC3086EAE8B}"/>
              </a:ext>
            </a:extLst>
          </p:cNvPr>
          <p:cNvSpPr txBox="1">
            <a:spLocks/>
          </p:cNvSpPr>
          <p:nvPr/>
        </p:nvSpPr>
        <p:spPr>
          <a:xfrm>
            <a:off x="843995" y="691046"/>
            <a:ext cx="10058401" cy="47148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1pPr>
            <a:lvl2pPr marL="50292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System Font Regular"/>
              <a:buChar char="-"/>
              <a:defRPr sz="20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2pPr>
            <a:lvl3pPr marL="91440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/>
            <a:r>
              <a:rPr lang="en-GB" dirty="0"/>
              <a:t>QFT is a linear map</a:t>
            </a:r>
          </a:p>
          <a:p>
            <a:pPr marL="0" indent="0">
              <a:buNone/>
            </a:pPr>
            <a:endParaRPr lang="en-GB" dirty="0"/>
          </a:p>
          <a:p>
            <a:pPr marL="342900" indent="-342900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342900" indent="-342900"/>
            <a:r>
              <a:rPr lang="en-GB" dirty="0"/>
              <a:t>Unitary basis change matrix of Fourier coefficients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FCC369-255C-39BD-17AC-BE497D02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098" y="4373185"/>
            <a:ext cx="1478282" cy="3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D3F-1BF8-71FF-7321-3D97E890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78" y="3675445"/>
            <a:ext cx="7772400" cy="1824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208BA-DAB2-E980-3E18-BDAE0B71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72" y="1815808"/>
            <a:ext cx="6553200" cy="9779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B14C2F9-753D-BF44-06F2-41D7FDC15D43}"/>
              </a:ext>
            </a:extLst>
          </p:cNvPr>
          <p:cNvSpPr txBox="1">
            <a:spLocks/>
          </p:cNvSpPr>
          <p:nvPr/>
        </p:nvSpPr>
        <p:spPr>
          <a:xfrm>
            <a:off x="843995" y="691046"/>
            <a:ext cx="10058401" cy="47148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1pPr>
            <a:lvl2pPr marL="50292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System Font Regular"/>
              <a:buChar char="-"/>
              <a:defRPr sz="20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2pPr>
            <a:lvl3pPr marL="91440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Object Sans Thin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/>
            <a:r>
              <a:rPr lang="en-GB" dirty="0"/>
              <a:t>QFT acting on vector x</a:t>
            </a:r>
          </a:p>
          <a:p>
            <a:pPr marL="0" indent="0">
              <a:buNone/>
            </a:pPr>
            <a:endParaRPr lang="en-GB" dirty="0"/>
          </a:p>
          <a:p>
            <a:pPr marL="342900" indent="-342900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342900" indent="-342900"/>
            <a:r>
              <a:rPr lang="en-GB" dirty="0"/>
              <a:t>Gives new vector y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4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DD10-57F8-D2F1-9AD8-3E0546A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48" y="1398748"/>
            <a:ext cx="28829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A586E-C5DA-C9BA-2318-A546B34B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429" y="4070513"/>
            <a:ext cx="1952062" cy="51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49FAC-44D2-5207-FF6C-2B11CCBA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50" y="3219775"/>
            <a:ext cx="4692769" cy="2221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34538-73A7-83E7-7F23-AE2229D94262}"/>
                  </a:ext>
                </a:extLst>
              </p:cNvPr>
              <p:cNvSpPr txBox="1"/>
              <p:nvPr/>
            </p:nvSpPr>
            <p:spPr>
              <a:xfrm>
                <a:off x="619495" y="2652676"/>
                <a:ext cx="8123967" cy="6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Looping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34538-73A7-83E7-7F23-AE2229D94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5" y="2652676"/>
                <a:ext cx="8123967" cy="680314"/>
              </a:xfrm>
              <a:prstGeom prst="rect">
                <a:avLst/>
              </a:prstGeom>
              <a:blipFill>
                <a:blip r:embed="rId5"/>
                <a:stretch>
                  <a:fillRect l="-62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B2A6A30-9F08-B4CF-1C2D-7A7B1235823A}"/>
              </a:ext>
            </a:extLst>
          </p:cNvPr>
          <p:cNvSpPr txBox="1"/>
          <p:nvPr/>
        </p:nvSpPr>
        <p:spPr>
          <a:xfrm>
            <a:off x="619494" y="5226245"/>
            <a:ext cx="8123967" cy="68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8 x 8 unitary matrix</a:t>
            </a:r>
          </a:p>
        </p:txBody>
      </p:sp>
    </p:spTree>
    <p:extLst>
      <p:ext uri="{BB962C8B-B14F-4D97-AF65-F5344CB8AC3E}">
        <p14:creationId xmlns:p14="http://schemas.microsoft.com/office/powerpoint/2010/main" val="36949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77600" y="6492875"/>
            <a:ext cx="914400" cy="365125"/>
          </a:xfrm>
        </p:spPr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0004" y="1032775"/>
            <a:ext cx="3657081" cy="47924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1879" y="1944361"/>
            <a:ext cx="1661920" cy="3530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1124" y="1945958"/>
            <a:ext cx="1661920" cy="352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4008" y="1107413"/>
            <a:ext cx="24109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/>
              <a:t>All-to-All Connectivity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2936" y="1620464"/>
            <a:ext cx="16062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Nearest Neighbor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6391" y="1620464"/>
            <a:ext cx="7614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All-to-All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4464978" y="3743832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4464978" y="3929012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464978" y="4114191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4464978" y="4299370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4464978" y="4484550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464978" y="4669729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464978" y="4854909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464978" y="5040087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4464978" y="5225267"/>
            <a:ext cx="16368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endCxn id="29" idx="0"/>
          </p:cNvCxnSpPr>
          <p:nvPr/>
        </p:nvCxnSpPr>
        <p:spPr>
          <a:xfrm flipH="1">
            <a:off x="4594217" y="3698452"/>
            <a:ext cx="1366" cy="58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549529" y="3698451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579062" y="4279073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  <a:stCxn id="31" idx="0"/>
            <a:endCxn id="32" idx="0"/>
          </p:cNvCxnSpPr>
          <p:nvPr/>
        </p:nvCxnSpPr>
        <p:spPr>
          <a:xfrm flipV="1">
            <a:off x="4697984" y="3761452"/>
            <a:ext cx="2731" cy="58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10800000">
            <a:off x="4650566" y="4246383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0800000">
            <a:off x="4685561" y="3731141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cxnSpLocks/>
            <a:stCxn id="34" idx="0"/>
            <a:endCxn id="35" idx="0"/>
          </p:cNvCxnSpPr>
          <p:nvPr/>
        </p:nvCxnSpPr>
        <p:spPr>
          <a:xfrm flipH="1">
            <a:off x="4817236" y="3698452"/>
            <a:ext cx="2730" cy="58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72547" y="3698451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080" y="4279073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cxnSpLocks/>
            <a:stCxn id="37" idx="0"/>
            <a:endCxn id="38" idx="0"/>
          </p:cNvCxnSpPr>
          <p:nvPr/>
        </p:nvCxnSpPr>
        <p:spPr>
          <a:xfrm flipH="1">
            <a:off x="5532336" y="4438068"/>
            <a:ext cx="2730" cy="584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487646" y="4438067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517180" y="5022574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cxnSpLocks/>
            <a:stCxn id="40" idx="0"/>
            <a:endCxn id="41" idx="0"/>
          </p:cNvCxnSpPr>
          <p:nvPr/>
        </p:nvCxnSpPr>
        <p:spPr>
          <a:xfrm flipV="1">
            <a:off x="5636102" y="4508020"/>
            <a:ext cx="2731" cy="577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10800000">
            <a:off x="5588683" y="4989884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0800000">
            <a:off x="5623679" y="4477710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cxnSpLocks/>
            <a:stCxn id="43" idx="0"/>
            <a:endCxn id="44" idx="0"/>
          </p:cNvCxnSpPr>
          <p:nvPr/>
        </p:nvCxnSpPr>
        <p:spPr>
          <a:xfrm flipH="1">
            <a:off x="5755354" y="4438068"/>
            <a:ext cx="2730" cy="584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10664" y="4438067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40198" y="5022574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cxnSpLocks/>
            <a:stCxn id="46" idx="0"/>
            <a:endCxn id="47" idx="0"/>
          </p:cNvCxnSpPr>
          <p:nvPr/>
        </p:nvCxnSpPr>
        <p:spPr>
          <a:xfrm flipH="1">
            <a:off x="5069399" y="4246384"/>
            <a:ext cx="2730" cy="221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024710" y="4246383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4243" y="4468188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cxnSpLocks/>
            <a:stCxn id="49" idx="0"/>
            <a:endCxn id="50" idx="0"/>
          </p:cNvCxnSpPr>
          <p:nvPr/>
        </p:nvCxnSpPr>
        <p:spPr>
          <a:xfrm flipV="1">
            <a:off x="5173166" y="4309383"/>
            <a:ext cx="2731" cy="228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rot="10800000">
            <a:off x="5125747" y="4442320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0800000">
            <a:off x="5160743" y="4279073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cxnSpLocks/>
            <a:stCxn id="52" idx="0"/>
          </p:cNvCxnSpPr>
          <p:nvPr/>
        </p:nvCxnSpPr>
        <p:spPr>
          <a:xfrm flipH="1">
            <a:off x="5293597" y="4246382"/>
            <a:ext cx="1551" cy="252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247728" y="4246383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277261" y="4472328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cxnSpLocks/>
            <a:stCxn id="55" idx="0"/>
            <a:endCxn id="56" idx="0"/>
          </p:cNvCxnSpPr>
          <p:nvPr/>
        </p:nvCxnSpPr>
        <p:spPr>
          <a:xfrm flipH="1">
            <a:off x="5947734" y="4989885"/>
            <a:ext cx="2730" cy="2222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903044" y="4989884"/>
            <a:ext cx="94839" cy="9568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2578" y="5212102"/>
            <a:ext cx="30310" cy="303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6308982" y="373735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6308982" y="392244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6308982" y="410753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</p:cNvCxnSpPr>
          <p:nvPr/>
        </p:nvCxnSpPr>
        <p:spPr>
          <a:xfrm>
            <a:off x="6308982" y="429262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6308982" y="447771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6308982" y="4662803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6308982" y="4847892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308982" y="5032982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>
            <a:off x="6308982" y="5218072"/>
            <a:ext cx="1636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/>
            <a:stCxn id="67" idx="0"/>
            <a:endCxn id="68" idx="0"/>
          </p:cNvCxnSpPr>
          <p:nvPr/>
        </p:nvCxnSpPr>
        <p:spPr>
          <a:xfrm flipH="1">
            <a:off x="6562709" y="3693012"/>
            <a:ext cx="1" cy="1511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15313" y="3693011"/>
            <a:ext cx="94793" cy="9564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47560" y="5204914"/>
            <a:ext cx="30296" cy="302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654521" y="2077982"/>
            <a:ext cx="169532" cy="1695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187341" y="2077982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720161" y="2077982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54521" y="2604746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187341" y="2604746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720161" y="2604746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4654521" y="3125456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187341" y="3125456"/>
            <a:ext cx="169532" cy="169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5720161" y="3125456"/>
            <a:ext cx="169532" cy="1695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cxnSpLocks/>
            <a:stCxn id="69" idx="4"/>
            <a:endCxn id="72" idx="0"/>
          </p:cNvCxnSpPr>
          <p:nvPr/>
        </p:nvCxnSpPr>
        <p:spPr>
          <a:xfrm>
            <a:off x="4739286" y="2247513"/>
            <a:ext cx="0" cy="357233"/>
          </a:xfrm>
          <a:prstGeom prst="lin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3" idx="4"/>
            <a:endCxn id="76" idx="0"/>
          </p:cNvCxnSpPr>
          <p:nvPr/>
        </p:nvCxnSpPr>
        <p:spPr>
          <a:xfrm>
            <a:off x="5272107" y="2774278"/>
            <a:ext cx="0" cy="351178"/>
          </a:xfrm>
          <a:prstGeom prst="lin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cxnSpLocks/>
            <a:stCxn id="73" idx="2"/>
            <a:endCxn id="72" idx="6"/>
          </p:cNvCxnSpPr>
          <p:nvPr/>
        </p:nvCxnSpPr>
        <p:spPr>
          <a:xfrm flipH="1">
            <a:off x="4824053" y="2689511"/>
            <a:ext cx="363288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stCxn id="77" idx="2"/>
            <a:endCxn id="76" idx="6"/>
          </p:cNvCxnSpPr>
          <p:nvPr/>
        </p:nvCxnSpPr>
        <p:spPr>
          <a:xfrm flipH="1">
            <a:off x="5356873" y="3210222"/>
            <a:ext cx="36328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508314" y="2074956"/>
            <a:ext cx="1235172" cy="1217006"/>
            <a:chOff x="7398457" y="1647133"/>
            <a:chExt cx="1235347" cy="1217179"/>
          </a:xfrm>
          <a:solidFill>
            <a:schemeClr val="bg1">
              <a:lumMod val="5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7398457" y="1647133"/>
              <a:ext cx="169556" cy="1695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931353" y="1647133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464248" y="1647133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7398457" y="2173972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931353" y="2173972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8464248" y="2173972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398457" y="2694756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7931353" y="2694756"/>
              <a:ext cx="169556" cy="169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8464248" y="2694756"/>
              <a:ext cx="169556" cy="1695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Connector 91"/>
            <p:cNvCxnSpPr>
              <a:cxnSpLocks/>
              <a:stCxn id="94" idx="0"/>
              <a:endCxn id="83" idx="5"/>
            </p:cNvCxnSpPr>
            <p:nvPr/>
          </p:nvCxnSpPr>
          <p:spPr>
            <a:xfrm flipH="1" flipV="1">
              <a:off x="7543182" y="1791858"/>
              <a:ext cx="355986" cy="345228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cxnSpLocks/>
              <a:endCxn id="94" idx="2"/>
            </p:cNvCxnSpPr>
            <p:nvPr/>
          </p:nvCxnSpPr>
          <p:spPr>
            <a:xfrm flipH="1" flipV="1">
              <a:off x="8154035" y="2401591"/>
              <a:ext cx="330298" cy="328662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/>
            <p:cNvSpPr/>
            <p:nvPr/>
          </p:nvSpPr>
          <p:spPr>
            <a:xfrm rot="2492172">
              <a:off x="7831899" y="2095196"/>
              <a:ext cx="368464" cy="368464"/>
            </a:xfrm>
            <a:prstGeom prst="arc">
              <a:avLst>
                <a:gd name="adj1" fmla="val 11343229"/>
                <a:gd name="adj2" fmla="val 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4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Binary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2969" y="2287062"/>
              <a:ext cx="65024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2969" y="2287062"/>
              <a:ext cx="65024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97" r="-303125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333" r="-303125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0345" r="-303125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225" t="-210345" r="-200775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781" t="-210345" r="-102344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781" t="-210345" r="-2344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10345" r="-30312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2FB66AA-70C2-8AAE-088C-1BA8DF73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42" y="1590201"/>
            <a:ext cx="1229654" cy="264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BDA94A-4506-B33D-9DC0-DFF27AE9E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42" y="4208410"/>
            <a:ext cx="32512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405CA-14CA-6F95-D8F3-52693CF6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119" y="4951198"/>
            <a:ext cx="2070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0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Fixed point binary fraction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2969" y="2287062"/>
              <a:ext cx="6502400" cy="1702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048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1998595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742807"/>
                  </p:ext>
                </p:extLst>
              </p:nvPr>
            </p:nvGraphicFramePr>
            <p:xfrm>
              <a:off x="2752969" y="2287062"/>
              <a:ext cx="6502400" cy="1702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048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1998595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97" r="-400971" b="-3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333" r="-400971" b="-2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480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0526" r="-400971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80" t="-160526" r="-30490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029" t="-160526" r="-20194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61" t="-160526" r="-10392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058" t="-160526" r="-2913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480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60526" r="-400971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80" t="-260526" r="-30490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029" t="-260526" r="-20194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058" t="-260526" r="-291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DFC5368-93B6-DC80-7673-CB81F7B1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5" y="4188613"/>
            <a:ext cx="388620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759C07-081D-3437-7D40-4696A9C3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38" y="5114573"/>
            <a:ext cx="32512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3D1126-85F3-FA67-9F98-0A310B02C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735" y="1774542"/>
            <a:ext cx="2070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7924BC-B6B7-FBCE-49FE-0D05FF03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92" y="1573269"/>
            <a:ext cx="35814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6974-338F-A8DB-C780-547C970F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70" y="3337081"/>
            <a:ext cx="2607870" cy="740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C5C049-8BDB-268E-E872-FF3FD64B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96" y="4814831"/>
            <a:ext cx="6134100" cy="939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B3F06-DB17-3031-0F26-DB6353F2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92" y="3389766"/>
            <a:ext cx="4368800" cy="635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6F87FE-FA0F-3D48-12AD-4A7685975000}"/>
              </a:ext>
            </a:extLst>
          </p:cNvPr>
          <p:cNvSpPr txBox="1"/>
          <p:nvPr/>
        </p:nvSpPr>
        <p:spPr>
          <a:xfrm>
            <a:off x="619495" y="2507519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Insert fixed point binary fraction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40E0E-7518-FE8D-5FFD-A1FBF4EA1685}"/>
              </a:ext>
            </a:extLst>
          </p:cNvPr>
          <p:cNvSpPr txBox="1"/>
          <p:nvPr/>
        </p:nvSpPr>
        <p:spPr>
          <a:xfrm>
            <a:off x="619495" y="411749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Summation in </a:t>
            </a:r>
            <a:r>
              <a:rPr lang="en-GB" sz="2000" dirty="0" err="1">
                <a:latin typeface="Lato Light" panose="020F0502020204030203" pitchFamily="34" charset="0"/>
              </a:rPr>
              <a:t>exponetial</a:t>
            </a:r>
            <a:endParaRPr lang="en-GB" sz="2000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4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</a:t>
            </a:r>
            <a:r>
              <a:rPr lang="en-GB" sz="2000" dirty="0" err="1">
                <a:latin typeface="Lato Light" panose="020F0502020204030203" pitchFamily="34" charset="0"/>
              </a:rPr>
              <a:t>examplex</a:t>
            </a: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C5C049-8BDB-268E-E872-FF3FD64B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57" y="1781653"/>
            <a:ext cx="61341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90DF3-D002-45A7-0F7E-CEA02FD5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47" y="4136548"/>
            <a:ext cx="7772400" cy="731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5BDD2-D37D-9A78-C659-A73816F18EBB}"/>
              </a:ext>
            </a:extLst>
          </p:cNvPr>
          <p:cNvSpPr txBox="1"/>
          <p:nvPr/>
        </p:nvSpPr>
        <p:spPr>
          <a:xfrm>
            <a:off x="619495" y="2999057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Break exponential summation into constituent bit tensors</a:t>
            </a:r>
          </a:p>
        </p:txBody>
      </p:sp>
    </p:spTree>
    <p:extLst>
      <p:ext uri="{BB962C8B-B14F-4D97-AF65-F5344CB8AC3E}">
        <p14:creationId xmlns:p14="http://schemas.microsoft.com/office/powerpoint/2010/main" val="28996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EEEDA-EE8D-C20B-8D49-8B15C148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20" y="3487252"/>
            <a:ext cx="22225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B2E4E-B1D1-7A2B-506B-F64A9031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4" y="1833562"/>
            <a:ext cx="7772400" cy="731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A386E-4E89-0001-D5B5-879384A1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324" y="4759518"/>
            <a:ext cx="7772400" cy="552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EB6E1-5E28-1CEF-4397-33BE92C7C357}"/>
              </a:ext>
            </a:extLst>
          </p:cNvPr>
          <p:cNvSpPr txBox="1"/>
          <p:nvPr/>
        </p:nvSpPr>
        <p:spPr>
          <a:xfrm>
            <a:off x="619494" y="3299161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|0&gt; terms always weighted 1:</a:t>
            </a:r>
          </a:p>
        </p:txBody>
      </p:sp>
    </p:spTree>
    <p:extLst>
      <p:ext uri="{BB962C8B-B14F-4D97-AF65-F5344CB8AC3E}">
        <p14:creationId xmlns:p14="http://schemas.microsoft.com/office/powerpoint/2010/main" val="38661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26299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C7482-B452-95C5-FCD0-8A19D6759459}"/>
                  </a:ext>
                </a:extLst>
              </p:cNvPr>
              <p:cNvSpPr txBox="1"/>
              <p:nvPr/>
            </p:nvSpPr>
            <p:spPr>
              <a:xfrm>
                <a:off x="619495" y="915973"/>
                <a:ext cx="8123967" cy="5216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3 qubit example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Using the identities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 err="1">
                    <a:latin typeface="Lato Light" panose="020F0502020204030203" pitchFamily="34" charset="0"/>
                  </a:rPr>
                  <a:t>Eg</a:t>
                </a:r>
                <a:r>
                  <a:rPr lang="en-GB" sz="2000" dirty="0">
                    <a:latin typeface="Lato Light" panose="020F0502020204030203" pitchFamily="34" charset="0"/>
                  </a:rPr>
                  <a:t>,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j (int)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000" dirty="0">
                    <a:latin typeface="Lato Light" panose="020F0502020204030203" pitchFamily="34" charset="0"/>
                  </a:rPr>
                  <a:t> (bit) indexing..</a:t>
                </a: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C7482-B452-95C5-FCD0-8A19D6759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5" y="915973"/>
                <a:ext cx="8123967" cy="5216621"/>
              </a:xfrm>
              <a:prstGeom prst="rect">
                <a:avLst/>
              </a:prstGeo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EEA386E-4E89-0001-D5B5-879384A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660556"/>
            <a:ext cx="7772400" cy="552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007B2A-3AFC-5933-8B56-BC2F79E5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14" y="2636728"/>
            <a:ext cx="1141364" cy="250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623C9A-ECFE-DA7D-75C3-61F75DD93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30" y="3227094"/>
            <a:ext cx="66802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FC21D-6BFA-5C26-BB7A-2006A4528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730" y="3835623"/>
            <a:ext cx="5435600" cy="33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014C22-5560-2E6D-D332-8926C51CF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157" y="5026052"/>
            <a:ext cx="9439345" cy="5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03607-76E6-E6A1-3483-B24F0B29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1617006"/>
            <a:ext cx="7772400" cy="433112"/>
          </a:xfrm>
          <a:prstGeom prst="rect">
            <a:avLst/>
          </a:prstGeom>
        </p:spPr>
      </p:pic>
      <p:pic>
        <p:nvPicPr>
          <p:cNvPr id="2050" name="Picture 2" descr="QFT for 3 Qubits (without rearranging the order of the output qubits)">
            <a:extLst>
              <a:ext uri="{FF2B5EF4-FFF2-40B4-BE49-F238E27FC236}">
                <a16:creationId xmlns:a16="http://schemas.microsoft.com/office/drawing/2014/main" id="{94DAAD33-9A9D-3042-C75D-BC2D6127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6" y="3840762"/>
            <a:ext cx="7076652" cy="17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64EE-B6D6-5C90-AA88-18A880429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723" y="2614613"/>
            <a:ext cx="24384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AC55E-434B-6843-5B40-05F9C5DBF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593" y="2526967"/>
            <a:ext cx="2476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5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</p:txBody>
      </p:sp>
      <p:pic>
        <p:nvPicPr>
          <p:cNvPr id="2050" name="Picture 2" descr="QFT for 3 Qubits (without rearranging the order of the output qubits)">
            <a:extLst>
              <a:ext uri="{FF2B5EF4-FFF2-40B4-BE49-F238E27FC236}">
                <a16:creationId xmlns:a16="http://schemas.microsoft.com/office/drawing/2014/main" id="{94DAAD33-9A9D-3042-C75D-BC2D6127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4"/>
          <a:stretch/>
        </p:blipFill>
        <p:spPr bwMode="auto">
          <a:xfrm>
            <a:off x="1934306" y="3840762"/>
            <a:ext cx="4466494" cy="17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64EE-B6D6-5C90-AA88-18A88042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97" y="2723593"/>
            <a:ext cx="1911181" cy="58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AC55E-434B-6843-5B40-05F9C5DBF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23593"/>
            <a:ext cx="2020737" cy="601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49F41-FC5B-610F-A7CE-98908755C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37" y="1623824"/>
            <a:ext cx="10368907" cy="54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F57AD-3005-3E5D-6D6D-2FE63107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550" y="3891800"/>
            <a:ext cx="33020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08DD4-F850-3293-CEAB-CC1727126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840" y="4488225"/>
            <a:ext cx="26162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76A7C-699D-F3CD-51F0-F0215D3DB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963" y="5056910"/>
            <a:ext cx="1943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3694388" y="527826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27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Bit to integer mapping</a:t>
            </a:r>
          </a:p>
        </p:txBody>
      </p:sp>
      <p:pic>
        <p:nvPicPr>
          <p:cNvPr id="2050" name="Picture 2" descr="QFT for 3 Qubits (without rearranging the order of the output qubits)">
            <a:extLst>
              <a:ext uri="{FF2B5EF4-FFF2-40B4-BE49-F238E27FC236}">
                <a16:creationId xmlns:a16="http://schemas.microsoft.com/office/drawing/2014/main" id="{94DAAD33-9A9D-3042-C75D-BC2D6127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4"/>
          <a:stretch/>
        </p:blipFill>
        <p:spPr bwMode="auto">
          <a:xfrm>
            <a:off x="1105552" y="3979582"/>
            <a:ext cx="4466494" cy="17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F57AD-3005-3E5D-6D6D-2FE63107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796" y="4030620"/>
            <a:ext cx="33020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08DD4-F850-3293-CEAB-CC1727126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086" y="4627045"/>
            <a:ext cx="26162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76A7C-699D-F3CD-51F0-F0215D3DB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209" y="5195730"/>
            <a:ext cx="19431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9B46D-1EBA-3367-2009-3BE98BB8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52" y="1935598"/>
            <a:ext cx="10714615" cy="711147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13515A9-54DB-221B-2465-999713650BBA}"/>
              </a:ext>
            </a:extLst>
          </p:cNvPr>
          <p:cNvSpPr/>
          <p:nvPr/>
        </p:nvSpPr>
        <p:spPr>
          <a:xfrm>
            <a:off x="9032796" y="3979582"/>
            <a:ext cx="379730" cy="1784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675205-C69A-4E56-7112-8743F125E3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272"/>
          <a:stretch/>
        </p:blipFill>
        <p:spPr>
          <a:xfrm>
            <a:off x="9569559" y="4398498"/>
            <a:ext cx="2113727" cy="7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Generally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80353-2C4D-8914-0D4F-B7294770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61" y="5139442"/>
            <a:ext cx="10508622" cy="516970"/>
          </a:xfrm>
          <a:prstGeom prst="rect">
            <a:avLst/>
          </a:prstGeom>
        </p:spPr>
      </p:pic>
      <p:pic>
        <p:nvPicPr>
          <p:cNvPr id="4098" name="Picture 2" descr="Quantum circuit for Quantum-Fourier-Transform with n qubits (without rearranging the order of output states) using the fractional binary notation defined below.">
            <a:extLst>
              <a:ext uri="{FF2B5EF4-FFF2-40B4-BE49-F238E27FC236}">
                <a16:creationId xmlns:a16="http://schemas.microsoft.com/office/drawing/2014/main" id="{FC78FDC1-3076-BB1F-F2FB-2D9B576A2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824" y="1833562"/>
            <a:ext cx="8394351" cy="279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62FD6-A0A3-48B8-2850-BA019ABA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568" y="700456"/>
            <a:ext cx="2693670" cy="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Gate set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/>
          <a:srcRect l="-9" t="3881" r="-6683" b="2477"/>
          <a:stretch/>
        </p:blipFill>
        <p:spPr>
          <a:xfrm>
            <a:off x="720382" y="1509756"/>
            <a:ext cx="11844997" cy="3418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5242" y="5684572"/>
            <a:ext cx="6161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400" dirty="0"/>
              <a:t>You can create any other unitary operation from this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D6089-7654-5B2F-C0B6-9E9C5D3E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D69B2-0E53-5457-4B1D-CAF62EA4C03C}"/>
              </a:ext>
            </a:extLst>
          </p:cNvPr>
          <p:cNvSpPr/>
          <p:nvPr/>
        </p:nvSpPr>
        <p:spPr>
          <a:xfrm>
            <a:off x="5161935" y="4050890"/>
            <a:ext cx="1081549" cy="4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F3B15-B26C-DA8A-BE03-66BC9416B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94" y="2238885"/>
            <a:ext cx="2362555" cy="1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3694388" y="527826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27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Cancel denominator in result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Bit to integer mapping</a:t>
            </a:r>
          </a:p>
        </p:txBody>
      </p:sp>
      <p:pic>
        <p:nvPicPr>
          <p:cNvPr id="2050" name="Picture 2" descr="QFT for 3 Qubits (without rearranging the order of the output qubits)">
            <a:extLst>
              <a:ext uri="{FF2B5EF4-FFF2-40B4-BE49-F238E27FC236}">
                <a16:creationId xmlns:a16="http://schemas.microsoft.com/office/drawing/2014/main" id="{94DAAD33-9A9D-3042-C75D-BC2D6127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4"/>
          <a:stretch/>
        </p:blipFill>
        <p:spPr bwMode="auto">
          <a:xfrm>
            <a:off x="1105552" y="3979582"/>
            <a:ext cx="4466494" cy="17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F57AD-3005-3E5D-6D6D-2FE63107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96" y="4030620"/>
            <a:ext cx="33020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08DD4-F850-3293-CEAB-CC17271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086" y="4627045"/>
            <a:ext cx="26162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76A7C-699D-F3CD-51F0-F0215D3DB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209" y="5195730"/>
            <a:ext cx="1943100" cy="4826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13515A9-54DB-221B-2465-999713650BBA}"/>
              </a:ext>
            </a:extLst>
          </p:cNvPr>
          <p:cNvSpPr/>
          <p:nvPr/>
        </p:nvSpPr>
        <p:spPr>
          <a:xfrm>
            <a:off x="9032796" y="3979582"/>
            <a:ext cx="379730" cy="1784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675205-C69A-4E56-7112-8743F125E3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72"/>
          <a:stretch/>
        </p:blipFill>
        <p:spPr>
          <a:xfrm>
            <a:off x="9569559" y="4398498"/>
            <a:ext cx="2113727" cy="711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AF625-7FDD-952D-7C96-674AA41DE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66" y="2162425"/>
            <a:ext cx="10856832" cy="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3694388" y="527826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Inverse 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205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3 qubit example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 err="1">
                <a:latin typeface="Lato Light" panose="020F0502020204030203" pitchFamily="34" charset="0"/>
              </a:rPr>
              <a:t>iQFT</a:t>
            </a:r>
            <a:r>
              <a:rPr lang="en-GB" sz="2000" dirty="0">
                <a:latin typeface="Lato Light" panose="020F0502020204030203" pitchFamily="34" charset="0"/>
              </a:rPr>
              <a:t> maps to bit string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15471-0DE2-5BC9-AF3D-43067032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044" y="2280902"/>
            <a:ext cx="7772400" cy="20066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D7B4E75E-9E7B-7339-0AD9-AB5ED8F61592}"/>
              </a:ext>
            </a:extLst>
          </p:cNvPr>
          <p:cNvSpPr/>
          <p:nvPr/>
        </p:nvSpPr>
        <p:spPr>
          <a:xfrm rot="10800000">
            <a:off x="2952059" y="2391785"/>
            <a:ext cx="379730" cy="1784833"/>
          </a:xfrm>
          <a:prstGeom prst="rightBrace">
            <a:avLst>
              <a:gd name="adj1" fmla="val 8333"/>
              <a:gd name="adj2" fmla="val 506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826244-67C2-223E-4EA3-ADD355CC6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56" r="-412" b="-2995"/>
          <a:stretch/>
        </p:blipFill>
        <p:spPr>
          <a:xfrm>
            <a:off x="410649" y="2868876"/>
            <a:ext cx="2148840" cy="7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3694388" y="527826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Inverse 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10136135" cy="6269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We take advantage of this extraction property of the </a:t>
            </a:r>
            <a:r>
              <a:rPr lang="en-GB" sz="2000" dirty="0" err="1">
                <a:latin typeface="Lato Light" panose="020F0502020204030203" pitchFamily="34" charset="0"/>
              </a:rPr>
              <a:t>iQFT</a:t>
            </a:r>
            <a:r>
              <a:rPr lang="en-GB" sz="2000" dirty="0">
                <a:latin typeface="Lato Light" panose="020F0502020204030203" pitchFamily="34" charset="0"/>
              </a:rPr>
              <a:t> in phase Estimation  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 err="1">
                <a:latin typeface="Lato Light" panose="020F0502020204030203" pitchFamily="34" charset="0"/>
              </a:rPr>
              <a:t>iQFT</a:t>
            </a:r>
            <a:r>
              <a:rPr lang="en-GB" sz="2000" dirty="0">
                <a:latin typeface="Lato Light" panose="020F0502020204030203" pitchFamily="34" charset="0"/>
              </a:rPr>
              <a:t> maps to bit string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We can encode a phase into the input and extract it by measurement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How to get the phases into the input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6CBE5-7F33-625C-379C-B7CE2156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2357054"/>
            <a:ext cx="582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88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Inverse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The Fourier basis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1FA20-BB6C-ED25-2FDE-44FCB4B3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49" y="1984684"/>
            <a:ext cx="8846897" cy="227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272B14-C54E-FF8D-B045-A854D405E6A7}"/>
                  </a:ext>
                </a:extLst>
              </p:cNvPr>
              <p:cNvSpPr txBox="1"/>
              <p:nvPr/>
            </p:nvSpPr>
            <p:spPr>
              <a:xfrm>
                <a:off x="619495" y="4672874"/>
                <a:ext cx="11279135" cy="135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1398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dirty="0">
                    <a:latin typeface="Lato Light" panose="020F0502020204030203" pitchFamily="34" charset="0"/>
                  </a:rPr>
                  <a:t>Maps to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>
                    <a:latin typeface="Lato Light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000" dirty="0">
                  <a:latin typeface="Lato Light" panose="020F0502020204030203" pitchFamily="34" charset="0"/>
                </a:endParaRPr>
              </a:p>
              <a:p>
                <a:pPr marL="456576" indent="-456576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000" b="1" u="sng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Storing information in the </a:t>
                </a:r>
                <a:r>
                  <a:rPr lang="en-GB" sz="2000" b="1" u="sng" dirty="0" err="1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fourier</a:t>
                </a:r>
                <a:r>
                  <a:rPr lang="en-GB" sz="2000" b="1" u="sng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 basis and extracting with </a:t>
                </a:r>
                <a:r>
                  <a:rPr lang="en-GB" sz="2000" b="1" u="sng" dirty="0" err="1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iQFT</a:t>
                </a:r>
                <a:r>
                  <a:rPr lang="en-GB" sz="2000" b="1" u="sng" dirty="0">
                    <a:solidFill>
                      <a:srgbClr val="FF0000"/>
                    </a:solidFill>
                    <a:latin typeface="Lato Light" panose="020F0502020204030203" pitchFamily="34" charset="0"/>
                  </a:rPr>
                  <a:t> is the game of Phase Estimation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272B14-C54E-FF8D-B045-A854D405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5" y="4672874"/>
                <a:ext cx="11279135" cy="1357103"/>
              </a:xfrm>
              <a:prstGeom prst="rect">
                <a:avLst/>
              </a:prstGeom>
              <a:blipFill>
                <a:blip r:embed="rId3"/>
                <a:stretch>
                  <a:fillRect l="-450" r="-337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3694388" y="527826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Inverse 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10136135" cy="6269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 err="1">
                <a:latin typeface="Lato Light" panose="020F0502020204030203" pitchFamily="34" charset="0"/>
              </a:rPr>
              <a:t>iQFT</a:t>
            </a:r>
            <a:r>
              <a:rPr lang="en-GB" sz="2000" dirty="0">
                <a:latin typeface="Lato Light" panose="020F0502020204030203" pitchFamily="34" charset="0"/>
              </a:rPr>
              <a:t> maps to bit string in fixed point binary representation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We can encode a phase into the input and extract it by measurement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How to get the phases into the input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0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6CBE5-7F33-625C-379C-B7CE2156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2357054"/>
            <a:ext cx="5829300" cy="200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9841E-055B-013B-2A78-6CAABCC1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301" y="1262871"/>
            <a:ext cx="3251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Quantum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65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Fixed point binary fraction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2969" y="2287062"/>
              <a:ext cx="6502400" cy="1702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048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1998595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AC45DB99-5ABA-6AD1-7C1B-2F23A88EC1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742807"/>
                  </p:ext>
                </p:extLst>
              </p:nvPr>
            </p:nvGraphicFramePr>
            <p:xfrm>
              <a:off x="2752969" y="2287062"/>
              <a:ext cx="6502400" cy="1702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0480">
                      <a:extLst>
                        <a:ext uri="{9D8B030D-6E8A-4147-A177-3AD203B41FA5}">
                          <a16:colId xmlns:a16="http://schemas.microsoft.com/office/drawing/2014/main" val="330783971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084705899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2535549690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440288351"/>
                        </a:ext>
                      </a:extLst>
                    </a:gridCol>
                    <a:gridCol w="1300480">
                      <a:extLst>
                        <a:ext uri="{9D8B030D-6E8A-4147-A177-3AD203B41FA5}">
                          <a16:colId xmlns:a16="http://schemas.microsoft.com/office/drawing/2014/main" val="1998595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97" r="-400971" b="-3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62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333" r="-400971" b="-2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149407"/>
                      </a:ext>
                    </a:extLst>
                  </a:tr>
                  <a:tr h="480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0526" r="-400971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80" t="-160526" r="-30490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029" t="-160526" r="-20194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61" t="-160526" r="-103922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058" t="-160526" r="-2913" b="-10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192078"/>
                      </a:ext>
                    </a:extLst>
                  </a:tr>
                  <a:tr h="480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60526" r="-400971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80" t="-260526" r="-30490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029" t="-260526" r="-20194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058" t="-260526" r="-291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1953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DFC5368-93B6-DC80-7673-CB81F7B1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5" y="4188613"/>
            <a:ext cx="388620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759C07-081D-3437-7D40-4696A9C3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38" y="5114573"/>
            <a:ext cx="32512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3D1126-85F3-FA67-9F98-0A310B02C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735" y="1774542"/>
            <a:ext cx="2070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Kick 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How do we get information into the Fourier basis?</a:t>
            </a: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Controlled U acting on ancilla and eigenvector of 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ABE42-B2FB-9613-F4D2-DDB77C47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4" y="2241825"/>
            <a:ext cx="68199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4A2B3-2DA5-A36E-658E-ECF95A77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62" y="4401879"/>
            <a:ext cx="5524500" cy="118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66C6A4-F8A9-593B-5D30-341D0DA76A3F}"/>
              </a:ext>
            </a:extLst>
          </p:cNvPr>
          <p:cNvSpPr txBox="1"/>
          <p:nvPr/>
        </p:nvSpPr>
        <p:spPr>
          <a:xfrm>
            <a:off x="619495" y="3130454"/>
            <a:ext cx="8123967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 err="1">
                <a:latin typeface="Lato Light" panose="020F0502020204030203" pitchFamily="34" charset="0"/>
              </a:rPr>
              <a:t>Eigenphase</a:t>
            </a:r>
            <a:r>
              <a:rPr lang="en-GB" sz="2000" dirty="0">
                <a:latin typeface="Lato Light" panose="020F0502020204030203" pitchFamily="34" charset="0"/>
              </a:rPr>
              <a:t> goes to ancilla |1&gt; leaving system unchanged</a:t>
            </a:r>
          </a:p>
        </p:txBody>
      </p:sp>
    </p:spTree>
    <p:extLst>
      <p:ext uri="{BB962C8B-B14F-4D97-AF65-F5344CB8AC3E}">
        <p14:creationId xmlns:p14="http://schemas.microsoft.com/office/powerpoint/2010/main" val="39824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7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Kick 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C7482-B452-95C5-FCD0-8A19D6759459}"/>
              </a:ext>
            </a:extLst>
          </p:cNvPr>
          <p:cNvSpPr txBox="1"/>
          <p:nvPr/>
        </p:nvSpPr>
        <p:spPr>
          <a:xfrm>
            <a:off x="619495" y="915973"/>
            <a:ext cx="8123967" cy="451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1398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Powers of </a:t>
            </a:r>
            <a:r>
              <a:rPr lang="en-GB" sz="2000" dirty="0" err="1">
                <a:latin typeface="Lato Light" panose="020F0502020204030203" pitchFamily="34" charset="0"/>
              </a:rPr>
              <a:t>unitaries</a:t>
            </a: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000" dirty="0">
              <a:latin typeface="Lato Light" panose="020F0502020204030203" pitchFamily="34" charset="0"/>
            </a:endParaRPr>
          </a:p>
          <a:p>
            <a:pPr marL="456576" indent="-456576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000" dirty="0">
                <a:latin typeface="Lato Light" panose="020F0502020204030203" pitchFamily="34" charset="0"/>
              </a:rPr>
              <a:t>You can see where this is going…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0A71-8252-4499-0544-C428B029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8" y="2641043"/>
            <a:ext cx="5969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1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D4B3D-ECC3-62BE-8D19-5A725EBD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8" y="1623060"/>
            <a:ext cx="6701536" cy="2775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7C4120-6DE0-2F6D-5E3B-3136A752881E}"/>
              </a:ext>
            </a:extLst>
          </p:cNvPr>
          <p:cNvSpPr/>
          <p:nvPr/>
        </p:nvSpPr>
        <p:spPr>
          <a:xfrm>
            <a:off x="4296943" y="1447000"/>
            <a:ext cx="489204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C315-4DBE-82B5-FFC8-BDDC713B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1577113"/>
            <a:ext cx="1473200" cy="58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9A7E1-87D6-0FEB-D54F-8DF836C7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2337373"/>
            <a:ext cx="1473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D2C37-D969-C5A8-4985-5BC4B1FA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3078076"/>
            <a:ext cx="1473200" cy="58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C6C6E-97EB-4D1E-47AB-C0E8EDF0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39" y="4022465"/>
            <a:ext cx="406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14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694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2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Multiples of phase added to ancillas via controlled powers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D4B3D-ECC3-62BE-8D19-5A725EBD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8" y="1623060"/>
            <a:ext cx="6701536" cy="2775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7C4120-6DE0-2F6D-5E3B-3136A752881E}"/>
              </a:ext>
            </a:extLst>
          </p:cNvPr>
          <p:cNvSpPr/>
          <p:nvPr/>
        </p:nvSpPr>
        <p:spPr>
          <a:xfrm>
            <a:off x="7045030" y="1447000"/>
            <a:ext cx="2143952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C6C6E-97EB-4D1E-47AB-C0E8EDF0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09" y="4018630"/>
            <a:ext cx="4064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CBE1E6-FB48-3445-ACFE-96EC9907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709" y="3091328"/>
            <a:ext cx="24130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8576D-F836-BCBA-460A-1A0B73899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709" y="2326236"/>
            <a:ext cx="24130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44A6C-EC59-88F0-A41B-DB530CF95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709" y="1570485"/>
            <a:ext cx="241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ABC78B-D3C5-7741-9CF3-DAF664CA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4" y="119411"/>
            <a:ext cx="7803857" cy="5985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78E55-69EF-3046-94EB-1266F7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72" t="3539" r="22746" b="54928"/>
          <a:stretch/>
        </p:blipFill>
        <p:spPr>
          <a:xfrm>
            <a:off x="9703451" y="323764"/>
            <a:ext cx="1229070" cy="1436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FB2EB-06CE-624A-AA83-60E575B77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65" r="28186" b="59298"/>
          <a:stretch/>
        </p:blipFill>
        <p:spPr>
          <a:xfrm>
            <a:off x="8947354" y="2005781"/>
            <a:ext cx="2666650" cy="3334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3C384-50FA-5640-BFB6-33C8F94C6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81" r="8251" b="59298"/>
          <a:stretch/>
        </p:blipFill>
        <p:spPr>
          <a:xfrm>
            <a:off x="10280678" y="2005781"/>
            <a:ext cx="1197334" cy="3334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E46D8-77D5-A844-AFD0-9B189FD69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40" t="47720" r="48189" b="40512"/>
          <a:stretch/>
        </p:blipFill>
        <p:spPr>
          <a:xfrm>
            <a:off x="9008525" y="5306619"/>
            <a:ext cx="1272153" cy="96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1F62CF-3784-E34D-92F8-B2C68632C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978" t="48134" r="6109" b="40512"/>
          <a:stretch/>
        </p:blipFill>
        <p:spPr>
          <a:xfrm>
            <a:off x="10238679" y="5306619"/>
            <a:ext cx="1417324" cy="9303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2264A4-9BBD-A34A-A293-1F09ACF39AB1}"/>
              </a:ext>
            </a:extLst>
          </p:cNvPr>
          <p:cNvSpPr/>
          <p:nvPr/>
        </p:nvSpPr>
        <p:spPr>
          <a:xfrm>
            <a:off x="8947354" y="5306619"/>
            <a:ext cx="2708649" cy="85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171A-DDFF-B04F-B2D1-643382FB6F9B}"/>
              </a:ext>
            </a:extLst>
          </p:cNvPr>
          <p:cNvSpPr txBox="1"/>
          <p:nvPr/>
        </p:nvSpPr>
        <p:spPr>
          <a:xfrm>
            <a:off x="9361085" y="6166113"/>
            <a:ext cx="2459024" cy="441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Qubit Entangling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B07C-6C72-074F-8C22-EA43CD2FE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48" y="621034"/>
            <a:ext cx="660400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B68433-EDAB-C844-9B33-1742B7D59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732" y="5137339"/>
            <a:ext cx="1269125" cy="578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F62F7-9E46-E94F-8536-916649D16B68}"/>
                  </a:ext>
                </a:extLst>
              </p:cNvPr>
              <p:cNvSpPr txBox="1"/>
              <p:nvPr/>
            </p:nvSpPr>
            <p:spPr>
              <a:xfrm>
                <a:off x="5493996" y="5189750"/>
                <a:ext cx="1226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qubits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F62F7-9E46-E94F-8536-916649D16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996" y="5189750"/>
                <a:ext cx="1226746" cy="369332"/>
              </a:xfrm>
              <a:prstGeom prst="rect">
                <a:avLst/>
              </a:prstGeom>
              <a:blipFill>
                <a:blip r:embed="rId8"/>
                <a:stretch>
                  <a:fillRect l="-2062" t="-6667" r="-309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8761163-860C-7FF3-B8A0-447EA28DD4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A Qubit</a:t>
            </a:r>
          </a:p>
        </p:txBody>
      </p:sp>
    </p:spTree>
    <p:extLst>
      <p:ext uri="{BB962C8B-B14F-4D97-AF65-F5344CB8AC3E}">
        <p14:creationId xmlns:p14="http://schemas.microsoft.com/office/powerpoint/2010/main" val="32998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694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3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Extract bit string values and calculate value using 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D4B3D-ECC3-62BE-8D19-5A725EBD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8" y="1623060"/>
            <a:ext cx="6701536" cy="277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14B82E-0263-7FD2-A111-7EDC9E60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10" y="4912360"/>
            <a:ext cx="3251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1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/>
              <p:nvPr/>
            </p:nvSpPr>
            <p:spPr>
              <a:xfrm>
                <a:off x="508714" y="655680"/>
                <a:ext cx="12468498" cy="697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For calculating Hamiltonian energy eigen values</a:t>
                </a: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When Applied to a given eigen state</a:t>
                </a: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30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9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309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can be encoded with phase kick back</a:t>
                </a: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Extracted with </a:t>
                </a:r>
                <a:r>
                  <a:rPr lang="en-GB" sz="2309" dirty="0" err="1">
                    <a:latin typeface="Lato Light" panose="020F0502020204030203" pitchFamily="34" charset="0"/>
                  </a:rPr>
                  <a:t>iQFT</a:t>
                </a: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solidFill>
                    <a:srgbClr val="FF0000"/>
                  </a:solidFill>
                  <a:latin typeface="Lato Light" panose="020F050202020403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14" y="655680"/>
                <a:ext cx="12468498" cy="6973832"/>
              </a:xfrm>
              <a:prstGeom prst="rect">
                <a:avLst/>
              </a:prstGeom>
              <a:blipFill>
                <a:blip r:embed="rId2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E9EBF-CC88-4A1D-DA16-35DB59D97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30"/>
          <a:stretch/>
        </p:blipFill>
        <p:spPr>
          <a:xfrm>
            <a:off x="6095998" y="3429000"/>
            <a:ext cx="786395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6A304-7283-746F-EC54-D1CE631A3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8" y="2066535"/>
            <a:ext cx="441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60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1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D4B3D-ECC3-62BE-8D19-5A725EBD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8" y="1623060"/>
            <a:ext cx="6701536" cy="2775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7C4120-6DE0-2F6D-5E3B-3136A752881E}"/>
              </a:ext>
            </a:extLst>
          </p:cNvPr>
          <p:cNvSpPr/>
          <p:nvPr/>
        </p:nvSpPr>
        <p:spPr>
          <a:xfrm>
            <a:off x="4296943" y="1447000"/>
            <a:ext cx="489204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C315-4DBE-82B5-FFC8-BDDC713B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1577113"/>
            <a:ext cx="1473200" cy="58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9A7E1-87D6-0FEB-D54F-8DF836C7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2337373"/>
            <a:ext cx="1473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D2C37-D969-C5A8-4985-5BC4B1FA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2" y="3078076"/>
            <a:ext cx="1473200" cy="58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C6C6E-97EB-4D1E-47AB-C0E8EDF0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39" y="4022465"/>
            <a:ext cx="406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0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86BBA08-EBF9-F5E7-1581-BEAE498F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1" y="1999745"/>
            <a:ext cx="7772400" cy="2780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2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C4120-6DE0-2F6D-5E3B-3136A752881E}"/>
              </a:ext>
            </a:extLst>
          </p:cNvPr>
          <p:cNvSpPr/>
          <p:nvPr/>
        </p:nvSpPr>
        <p:spPr>
          <a:xfrm>
            <a:off x="7193620" y="1835620"/>
            <a:ext cx="2143952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C6C6E-97EB-4D1E-47AB-C0E8EDF0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299" y="4407250"/>
            <a:ext cx="406400" cy="26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E1B88-1DF8-9754-A7FE-374FE50CC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99" y="1959105"/>
            <a:ext cx="24511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55516-030F-783F-4A32-24AF87AA6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99" y="2724197"/>
            <a:ext cx="24511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735E65-D835-3C6F-4E76-58BEC3E6C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299" y="3492526"/>
            <a:ext cx="2451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2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Step 3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C6C6E-97EB-4D1E-47AB-C0E8EDF0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69" y="4282512"/>
            <a:ext cx="4064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99EC4-2B76-A963-02FF-01349CC7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10" y="1918590"/>
            <a:ext cx="7772400" cy="2769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64EDE-52C2-F664-31A8-6FBABF92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20" y="4918218"/>
            <a:ext cx="33909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402E2-5509-5CFD-6947-60A423B2098F}"/>
              </a:ext>
            </a:extLst>
          </p:cNvPr>
          <p:cNvSpPr txBox="1"/>
          <p:nvPr/>
        </p:nvSpPr>
        <p:spPr>
          <a:xfrm>
            <a:off x="1667362" y="5139442"/>
            <a:ext cx="6497954" cy="37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1800" dirty="0">
                <a:latin typeface="Lato Light" panose="020F0502020204030203" pitchFamily="34" charset="0"/>
              </a:rPr>
              <a:t>Extract bit string values and calculate value using </a:t>
            </a:r>
          </a:p>
        </p:txBody>
      </p:sp>
    </p:spTree>
    <p:extLst>
      <p:ext uri="{BB962C8B-B14F-4D97-AF65-F5344CB8AC3E}">
        <p14:creationId xmlns:p14="http://schemas.microsoft.com/office/powerpoint/2010/main" val="3542786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How to implement controlled time evolution?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3CED0-24BF-266D-41A2-DA3684F5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98" y="2525314"/>
            <a:ext cx="2042130" cy="20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560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Similarity transform structure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5BDA5-3CF2-E9F2-2589-7B0E5463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2210159"/>
            <a:ext cx="7772400" cy="26709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DFE444-CA66-E777-95B4-F98962DE1EA6}"/>
              </a:ext>
            </a:extLst>
          </p:cNvPr>
          <p:cNvSpPr/>
          <p:nvPr/>
        </p:nvSpPr>
        <p:spPr>
          <a:xfrm>
            <a:off x="2764302" y="2123211"/>
            <a:ext cx="2905041" cy="288995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D33F28-597A-ABF6-B1D4-FE68AD803EFA}"/>
              </a:ext>
            </a:extLst>
          </p:cNvPr>
          <p:cNvSpPr/>
          <p:nvPr/>
        </p:nvSpPr>
        <p:spPr>
          <a:xfrm>
            <a:off x="7033226" y="2123210"/>
            <a:ext cx="3152496" cy="288862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EDDC01-E191-978F-9004-640D4F131D2E}"/>
              </a:ext>
            </a:extLst>
          </p:cNvPr>
          <p:cNvSpPr/>
          <p:nvPr/>
        </p:nvSpPr>
        <p:spPr>
          <a:xfrm>
            <a:off x="5769335" y="2152612"/>
            <a:ext cx="1163899" cy="285922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0EA046-156E-C286-EC02-A931EFB6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75" y="5267867"/>
            <a:ext cx="342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E87B5-030C-D999-E882-130FED19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43" y="5280567"/>
            <a:ext cx="3302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41C7A-5479-BC1F-79F9-A00AF67FF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649" y="5178967"/>
            <a:ext cx="4953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BEA5E-C987-E4B4-D0B7-2ACA3D698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513" y="981726"/>
            <a:ext cx="2374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9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88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Control only the U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DFE444-CA66-E777-95B4-F98962DE1EA6}"/>
              </a:ext>
            </a:extLst>
          </p:cNvPr>
          <p:cNvSpPr/>
          <p:nvPr/>
        </p:nvSpPr>
        <p:spPr>
          <a:xfrm>
            <a:off x="2764302" y="2123211"/>
            <a:ext cx="2905041" cy="288995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D33F28-597A-ABF6-B1D4-FE68AD803EFA}"/>
              </a:ext>
            </a:extLst>
          </p:cNvPr>
          <p:cNvSpPr/>
          <p:nvPr/>
        </p:nvSpPr>
        <p:spPr>
          <a:xfrm>
            <a:off x="7033226" y="2123210"/>
            <a:ext cx="3152496" cy="288862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EDDC01-E191-978F-9004-640D4F131D2E}"/>
              </a:ext>
            </a:extLst>
          </p:cNvPr>
          <p:cNvSpPr/>
          <p:nvPr/>
        </p:nvSpPr>
        <p:spPr>
          <a:xfrm>
            <a:off x="5769335" y="2152612"/>
            <a:ext cx="1163899" cy="285922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0EA046-156E-C286-EC02-A931EFB6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275" y="5267867"/>
            <a:ext cx="342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E87B5-030C-D999-E882-130FED19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3" y="5280567"/>
            <a:ext cx="3302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41C7A-5479-BC1F-79F9-A00AF67FF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49" y="5178967"/>
            <a:ext cx="4953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C8658-CBED-77AE-5E77-782A9104E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93" y="1711603"/>
            <a:ext cx="7772400" cy="315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CD1E0-A701-8E6B-1BD7-7CDA71096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034" y="967639"/>
            <a:ext cx="3708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2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694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Can we do this with less deep circuits?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The eigenvalue information is contained in the transition matrix element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Use the Hadamard test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Phase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09763-49B0-115D-570B-9AF8F923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35" y="3119260"/>
            <a:ext cx="5792494" cy="8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4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3" y="3140527"/>
            <a:ext cx="51308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B01E3-233B-6FDE-4568-2BC6E9F2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12" y="3140527"/>
            <a:ext cx="3238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73FEC-E361-490A-FDCC-7E6B9BFC99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Gate based Digital Quantum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0850D-CDAD-EFD2-2F67-6618ED63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1481644"/>
            <a:ext cx="60452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A6A10-1D72-CB53-E843-82C648BA3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65"/>
          <a:stretch/>
        </p:blipFill>
        <p:spPr>
          <a:xfrm>
            <a:off x="2244165" y="3561690"/>
            <a:ext cx="2458464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23C58-1AA3-E5C6-E501-0DAE2940F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393" y="3487163"/>
            <a:ext cx="36195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969F1-EE25-81FA-CB43-E112533E7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393" y="4717390"/>
            <a:ext cx="34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056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3" y="3140527"/>
            <a:ext cx="5130800" cy="161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3DE51-F655-9782-A8CA-662BC4275222}"/>
              </a:ext>
            </a:extLst>
          </p:cNvPr>
          <p:cNvSpPr/>
          <p:nvPr/>
        </p:nvSpPr>
        <p:spPr>
          <a:xfrm>
            <a:off x="3706761" y="2849338"/>
            <a:ext cx="3329038" cy="201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A00E4-5836-3C14-3F05-17F00A84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15" y="4255274"/>
            <a:ext cx="4318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C7F8D9-AD38-6DA7-8003-81833A8D5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15" y="3046380"/>
            <a:ext cx="1996279" cy="7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9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3" y="3140527"/>
            <a:ext cx="5130800" cy="161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3DE51-F655-9782-A8CA-662BC4275222}"/>
              </a:ext>
            </a:extLst>
          </p:cNvPr>
          <p:cNvSpPr/>
          <p:nvPr/>
        </p:nvSpPr>
        <p:spPr>
          <a:xfrm>
            <a:off x="4611329" y="2849338"/>
            <a:ext cx="2424470" cy="201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16BF-CF10-A1BE-2CED-7869009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63" y="3416301"/>
            <a:ext cx="3505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3" y="3140527"/>
            <a:ext cx="5130800" cy="161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3DE51-F655-9782-A8CA-662BC4275222}"/>
              </a:ext>
            </a:extLst>
          </p:cNvPr>
          <p:cNvSpPr/>
          <p:nvPr/>
        </p:nvSpPr>
        <p:spPr>
          <a:xfrm>
            <a:off x="5732205" y="2849338"/>
            <a:ext cx="1303593" cy="201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95CCD-F778-A1B9-1032-649E112E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35" y="3554424"/>
            <a:ext cx="4910009" cy="6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0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63" y="3140527"/>
            <a:ext cx="5130800" cy="161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3DE51-F655-9782-A8CA-662BC4275222}"/>
              </a:ext>
            </a:extLst>
          </p:cNvPr>
          <p:cNvSpPr/>
          <p:nvPr/>
        </p:nvSpPr>
        <p:spPr>
          <a:xfrm>
            <a:off x="5732205" y="2849338"/>
            <a:ext cx="1303593" cy="201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88DCD-2C72-81DE-8CE3-5BEC51C5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93" y="3572780"/>
            <a:ext cx="5056051" cy="64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81494-5067-A31D-949A-4EA7755E34C5}"/>
              </a:ext>
            </a:extLst>
          </p:cNvPr>
          <p:cNvSpPr txBox="1"/>
          <p:nvPr/>
        </p:nvSpPr>
        <p:spPr>
          <a:xfrm>
            <a:off x="7460343" y="29258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the terms</a:t>
            </a:r>
          </a:p>
        </p:txBody>
      </p:sp>
    </p:spTree>
    <p:extLst>
      <p:ext uri="{BB962C8B-B14F-4D97-AF65-F5344CB8AC3E}">
        <p14:creationId xmlns:p14="http://schemas.microsoft.com/office/powerpoint/2010/main" val="3053050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8" y="2911024"/>
            <a:ext cx="51308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C691E-D2C8-98E3-B66E-5E8EA9DF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44" y="2340426"/>
            <a:ext cx="45466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255DCE-1D53-DE1D-7638-97B0F892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58" y="3717474"/>
            <a:ext cx="3683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03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8" y="2911024"/>
            <a:ext cx="51308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2768B-A623-74A3-A41B-248B2EF3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821" y="2276024"/>
            <a:ext cx="43815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51295-13F1-2879-C99F-99D0E1A5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790" y="3286125"/>
            <a:ext cx="36830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94E847-5901-7F4A-A235-BB64D39D4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58" y="4760871"/>
            <a:ext cx="27051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0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Allows calculation of real or imaginary expectation values of </a:t>
            </a:r>
            <a:r>
              <a:rPr lang="en-GB" sz="2309" dirty="0" err="1">
                <a:latin typeface="Lato Light" panose="020F0502020204030203" pitchFamily="34" charset="0"/>
              </a:rPr>
              <a:t>unitaries</a:t>
            </a: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811B-210B-1C58-7FF5-9DF7483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8" y="2911024"/>
            <a:ext cx="5130800" cy="161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8C262-5700-5915-392B-D5A476CD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63" y="4996937"/>
            <a:ext cx="7772400" cy="5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77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735A0-45C8-C3C2-D445-6D3DDD7C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76" y="2977093"/>
            <a:ext cx="7772400" cy="18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5A0181-BA52-FD90-DCC9-ED7A6931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86" y="1608534"/>
            <a:ext cx="2374580" cy="5114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33E340-41D8-06DD-1FB4-5259B590A298}"/>
              </a:ext>
            </a:extLst>
          </p:cNvPr>
          <p:cNvSpPr/>
          <p:nvPr/>
        </p:nvSpPr>
        <p:spPr>
          <a:xfrm>
            <a:off x="7443788" y="2977093"/>
            <a:ext cx="621506" cy="644788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C0D33-E7E0-213D-4B80-DE9A786140B1}"/>
              </a:ext>
            </a:extLst>
          </p:cNvPr>
          <p:cNvSpPr txBox="1"/>
          <p:nvPr/>
        </p:nvSpPr>
        <p:spPr>
          <a:xfrm>
            <a:off x="7412139" y="25511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imag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DB492D9-66E9-72BE-EA92-752750C3EDDC}"/>
              </a:ext>
            </a:extLst>
          </p:cNvPr>
          <p:cNvSpPr txBox="1">
            <a:spLocks/>
          </p:cNvSpPr>
          <p:nvPr/>
        </p:nvSpPr>
        <p:spPr>
          <a:xfrm>
            <a:off x="842552" y="509160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Hadamard test</a:t>
            </a:r>
          </a:p>
        </p:txBody>
      </p:sp>
    </p:spTree>
    <p:extLst>
      <p:ext uri="{BB962C8B-B14F-4D97-AF65-F5344CB8AC3E}">
        <p14:creationId xmlns:p14="http://schemas.microsoft.com/office/powerpoint/2010/main" val="2938861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/>
              <p:nvPr/>
            </p:nvSpPr>
            <p:spPr>
              <a:xfrm>
                <a:off x="508714" y="655680"/>
                <a:ext cx="12468498" cy="6535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Transition matrix elements</a:t>
                </a: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2309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time slices </a:t>
                </a:r>
                <a14:m>
                  <m:oMath xmlns:m="http://schemas.openxmlformats.org/officeDocument/2006/math">
                    <m:r>
                      <a:rPr lang="en-GB" sz="2309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GB" sz="2309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in: </a:t>
                </a: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solidFill>
                    <a:srgbClr val="FF0000"/>
                  </a:solidFill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14" y="655680"/>
                <a:ext cx="12468498" cy="6535956"/>
              </a:xfrm>
              <a:prstGeom prst="rect">
                <a:avLst/>
              </a:prstGeom>
              <a:blipFill>
                <a:blip r:embed="rId3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1349448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QCELS – Quantum Complex Exponential Least Squares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C7467-3B4D-885E-B7AA-20AEC0BB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918" y="1802035"/>
            <a:ext cx="5402448" cy="113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67B1B-7732-7CA8-0E99-07F733F0C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270" y="3526160"/>
            <a:ext cx="3302000" cy="471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FCFC2D-D3B3-19FA-9AAA-5C160B593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339" y="4588615"/>
            <a:ext cx="14351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8BF45-D908-05A9-F7D2-E2DFA2273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002" y="1470049"/>
            <a:ext cx="4111448" cy="3779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1FA1F-3C8B-0383-7A18-9BB1E8DF1D2B}"/>
              </a:ext>
            </a:extLst>
          </p:cNvPr>
          <p:cNvSpPr txBox="1"/>
          <p:nvPr/>
        </p:nvSpPr>
        <p:spPr>
          <a:xfrm>
            <a:off x="6882466" y="5430350"/>
            <a:ext cx="649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 err="1">
                <a:solidFill>
                  <a:srgbClr val="555555"/>
                </a:solidFill>
                <a:effectLst/>
                <a:latin typeface="Proxima Nova"/>
              </a:rPr>
              <a:t>Zhiyan</a:t>
            </a:r>
            <a:r>
              <a:rPr lang="en-GB" b="0" i="0" dirty="0">
                <a:solidFill>
                  <a:srgbClr val="555555"/>
                </a:solidFill>
                <a:effectLst/>
                <a:latin typeface="Proxima Nova"/>
              </a:rPr>
              <a:t> Ding and Lin Lin</a:t>
            </a:r>
          </a:p>
          <a:p>
            <a:pPr algn="l"/>
            <a:r>
              <a:rPr lang="en-GB" b="0" i="0" dirty="0">
                <a:solidFill>
                  <a:srgbClr val="555555"/>
                </a:solidFill>
                <a:effectLst/>
                <a:latin typeface="Proxima Nova"/>
              </a:rPr>
              <a:t>PRX Quantum </a:t>
            </a:r>
            <a:r>
              <a:rPr lang="en-GB" b="1" i="0" dirty="0">
                <a:solidFill>
                  <a:srgbClr val="555555"/>
                </a:solidFill>
                <a:effectLst/>
                <a:latin typeface="Proxima Nova"/>
              </a:rPr>
              <a:t>4</a:t>
            </a:r>
            <a:r>
              <a:rPr lang="en-GB" b="0" i="0" dirty="0">
                <a:solidFill>
                  <a:srgbClr val="555555"/>
                </a:solidFill>
                <a:effectLst/>
                <a:latin typeface="Proxima Nova"/>
              </a:rPr>
              <a:t>, 020331 – Published 26 May 2023</a:t>
            </a:r>
          </a:p>
        </p:txBody>
      </p:sp>
    </p:spTree>
    <p:extLst>
      <p:ext uri="{BB962C8B-B14F-4D97-AF65-F5344CB8AC3E}">
        <p14:creationId xmlns:p14="http://schemas.microsoft.com/office/powerpoint/2010/main" val="806719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/>
              <p:nvPr/>
            </p:nvSpPr>
            <p:spPr>
              <a:xfrm>
                <a:off x="508714" y="655680"/>
                <a:ext cx="12468498" cy="49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For a fixed value of </a:t>
                </a:r>
                <a14:m>
                  <m:oMath xmlns:m="http://schemas.openxmlformats.org/officeDocument/2006/math">
                    <m:r>
                      <a:rPr lang="en-GB" sz="2309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the minimisation of </a:t>
                </a:r>
                <a14:m>
                  <m:oMath xmlns:m="http://schemas.openxmlformats.org/officeDocument/2006/math">
                    <m:r>
                      <a:rPr lang="en-GB" sz="2309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 </a:t>
                </a:r>
                <a:r>
                  <a:rPr lang="en-GB" sz="2309" dirty="0" err="1">
                    <a:latin typeface="Lato Light" panose="020F0502020204030203" pitchFamily="34" charset="0"/>
                  </a:rPr>
                  <a:t>wrt</a:t>
                </a:r>
                <a:r>
                  <a:rPr lang="en-GB" sz="2309" dirty="0">
                    <a:latin typeface="Lato Light" panose="020F050202020403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GB" sz="2309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30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309" b="0" i="1" smtClean="0">
                        <a:latin typeface="Cambria Math" panose="02040503050406030204" pitchFamily="18" charset="0"/>
                      </a:rPr>
                      <m:t>𝐺𝐼𝑉𝐸𝑆</m:t>
                    </m:r>
                    <m:r>
                      <a:rPr lang="en-GB" sz="2309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309" dirty="0">
                    <a:latin typeface="Lato Light" panose="020F0502020204030203" pitchFamily="34" charset="0"/>
                  </a:rPr>
                  <a:t>:</a:t>
                </a: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marL="753923" indent="-753923" algn="just">
                  <a:lnSpc>
                    <a:spcPct val="114000"/>
                  </a:lnSpc>
                  <a:buFont typeface="Wingdings" pitchFamily="2" charset="2"/>
                  <a:buChar char="§"/>
                </a:pPr>
                <a:r>
                  <a:rPr lang="en-GB" sz="2309" dirty="0">
                    <a:latin typeface="Lato Light" panose="020F0502020204030203" pitchFamily="34" charset="0"/>
                  </a:rPr>
                  <a:t>Sub back in: </a:t>
                </a: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latin typeface="Lato Light" panose="020F0502020204030203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:endParaRPr lang="en-GB" sz="2309" dirty="0">
                  <a:solidFill>
                    <a:srgbClr val="FF0000"/>
                  </a:solidFill>
                  <a:latin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10629-021F-ABD5-4128-ADA353F5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14" y="655680"/>
                <a:ext cx="12468498" cy="4915513"/>
              </a:xfrm>
              <a:prstGeom prst="rect">
                <a:avLst/>
              </a:prstGeom>
              <a:blipFill>
                <a:blip r:embed="rId2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Derivatives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33239-4A7A-9917-33C2-D333871E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13" y="1017595"/>
            <a:ext cx="4256974" cy="892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325AD2-6B72-5147-AA7E-E7ED1325C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48" y="2900734"/>
            <a:ext cx="3111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02396-2827-8759-D5D3-1062665A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398" y="4228574"/>
            <a:ext cx="6045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5E93E3-9EE1-774E-BAA3-8CE4C572E020}"/>
              </a:ext>
            </a:extLst>
          </p:cNvPr>
          <p:cNvSpPr txBox="1"/>
          <p:nvPr/>
        </p:nvSpPr>
        <p:spPr>
          <a:xfrm>
            <a:off x="4022165" y="7654269"/>
            <a:ext cx="184731" cy="36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7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F964F572-1AB8-5F47-8486-86AFAC2BCD58}"/>
              </a:ext>
            </a:extLst>
          </p:cNvPr>
          <p:cNvGrpSpPr/>
          <p:nvPr/>
        </p:nvGrpSpPr>
        <p:grpSpPr>
          <a:xfrm>
            <a:off x="11458673" y="6150619"/>
            <a:ext cx="634066" cy="634066"/>
            <a:chOff x="0" y="0"/>
            <a:chExt cx="1270000" cy="12700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8E803D3-272D-FC4C-A5CB-FF9E57987E16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</a:defRPr>
              </a:pPr>
              <a:endParaRPr sz="1598"/>
            </a:p>
          </p:txBody>
        </p:sp>
        <p:pic>
          <p:nvPicPr>
            <p:cNvPr id="29" name="logoblack_regular.png" descr="logoblack_regular.png">
              <a:extLst>
                <a:ext uri="{FF2B5EF4-FFF2-40B4-BE49-F238E27FC236}">
                  <a16:creationId xmlns:a16="http://schemas.microsoft.com/office/drawing/2014/main" id="{A91BC024-7F8E-C045-931F-794415C7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213" r="14074"/>
            <a:stretch>
              <a:fillRect/>
            </a:stretch>
          </p:blipFill>
          <p:spPr>
            <a:xfrm>
              <a:off x="177799" y="381000"/>
              <a:ext cx="914302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5155F-02EA-054E-A3E8-6E0F436D3D67}"/>
              </a:ext>
            </a:extLst>
          </p:cNvPr>
          <p:cNvSpPr/>
          <p:nvPr/>
        </p:nvSpPr>
        <p:spPr>
          <a:xfrm>
            <a:off x="2747965" y="3112194"/>
            <a:ext cx="476202" cy="26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2FF64-4933-F947-B0BF-353CFCC20E11}"/>
              </a:ext>
            </a:extLst>
          </p:cNvPr>
          <p:cNvSpPr/>
          <p:nvPr/>
        </p:nvSpPr>
        <p:spPr>
          <a:xfrm>
            <a:off x="99260" y="6398772"/>
            <a:ext cx="6087028" cy="42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Sam McArdle, Earl Campbell, and Yuan </a:t>
            </a:r>
            <a:r>
              <a:rPr lang="en-GB" sz="1090" dirty="0" err="1">
                <a:solidFill>
                  <a:srgbClr val="555555"/>
                </a:solidFill>
                <a:latin typeface="Proxima Nova"/>
              </a:rPr>
              <a:t>Su</a:t>
            </a:r>
            <a:endParaRPr lang="en-GB" sz="1090" dirty="0">
              <a:solidFill>
                <a:srgbClr val="555555"/>
              </a:solidFill>
              <a:latin typeface="Proxima Nova"/>
            </a:endParaRPr>
          </a:p>
          <a:p>
            <a:r>
              <a:rPr lang="en-GB" sz="1090" dirty="0">
                <a:solidFill>
                  <a:srgbClr val="555555"/>
                </a:solidFill>
                <a:latin typeface="Proxima Nova"/>
              </a:rPr>
              <a:t>Phys. Rev. A </a:t>
            </a:r>
            <a:r>
              <a:rPr lang="en-GB" sz="1090" b="1" dirty="0">
                <a:solidFill>
                  <a:srgbClr val="555555"/>
                </a:solidFill>
                <a:latin typeface="Proxima Nova"/>
              </a:rPr>
              <a:t>105</a:t>
            </a:r>
            <a:r>
              <a:rPr lang="en-GB" sz="1090" dirty="0">
                <a:solidFill>
                  <a:srgbClr val="555555"/>
                </a:solidFill>
                <a:latin typeface="Proxima Nova"/>
              </a:rPr>
              <a:t>, 012403 – Published 3 January 2022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73FEC-E361-490A-FDCC-7E6B9BFC99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tx1"/>
                </a:solidFill>
                <a:latin typeface="Object Sans" pitchFamily="2" charset="77"/>
                <a:ea typeface="+mj-ea"/>
                <a:cs typeface="Gotham Book" pitchFamily="2" charset="0"/>
              </a:defRPr>
            </a:lvl1pPr>
          </a:lstStyle>
          <a:p>
            <a:r>
              <a:rPr lang="en-US" dirty="0"/>
              <a:t>Gate based Digital Quantum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0850D-CDAD-EFD2-2F67-6618ED63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1481644"/>
            <a:ext cx="60452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A6A10-1D72-CB53-E843-82C648BA3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59"/>
          <a:stretch/>
        </p:blipFill>
        <p:spPr>
          <a:xfrm>
            <a:off x="2244165" y="3561690"/>
            <a:ext cx="3568806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E7AACF-D382-6E73-4403-90C36409C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42" y="3949040"/>
            <a:ext cx="5308600" cy="74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66337-4965-A687-E26C-D7A4FE09703C}"/>
              </a:ext>
            </a:extLst>
          </p:cNvPr>
          <p:cNvSpPr txBox="1"/>
          <p:nvPr/>
        </p:nvSpPr>
        <p:spPr>
          <a:xfrm>
            <a:off x="7354389" y="342900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Cannot be factorized for each qubit</a:t>
            </a:r>
          </a:p>
        </p:txBody>
      </p:sp>
    </p:spTree>
    <p:extLst>
      <p:ext uri="{BB962C8B-B14F-4D97-AF65-F5344CB8AC3E}">
        <p14:creationId xmlns:p14="http://schemas.microsoft.com/office/powerpoint/2010/main" val="2851218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491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Minimization of L equivalent to maximizing  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Derivatives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5911-FDCA-74DF-295E-E9B8B747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1286807"/>
            <a:ext cx="7772400" cy="1147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D2992-29A8-C914-1C66-C9C9E3E5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37" y="4118433"/>
            <a:ext cx="3199326" cy="970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6B192-782A-38E9-1400-BC4A5BD6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316637"/>
            <a:ext cx="2788799" cy="2148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6446B-9304-E4A8-9DAD-109B31ED3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54" y="3310593"/>
            <a:ext cx="2933700" cy="2260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1C86E-6ACB-AC33-66B5-DE9142C0DF72}"/>
              </a:ext>
            </a:extLst>
          </p:cNvPr>
          <p:cNvSpPr txBox="1"/>
          <p:nvPr/>
        </p:nvSpPr>
        <p:spPr>
          <a:xfrm>
            <a:off x="9982198" y="56430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CC5B8-1B2F-E6D8-DD32-00F47FA64536}"/>
              </a:ext>
            </a:extLst>
          </p:cNvPr>
          <p:cNvSpPr txBox="1"/>
          <p:nvPr/>
        </p:nvSpPr>
        <p:spPr>
          <a:xfrm>
            <a:off x="8459986" y="274536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eigenstate initial state</a:t>
            </a:r>
          </a:p>
        </p:txBody>
      </p:sp>
    </p:spTree>
    <p:extLst>
      <p:ext uri="{BB962C8B-B14F-4D97-AF65-F5344CB8AC3E}">
        <p14:creationId xmlns:p14="http://schemas.microsoft.com/office/powerpoint/2010/main" val="3722164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234683" y="530425"/>
            <a:ext cx="12468498" cy="451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QCELS - </a:t>
            </a:r>
            <a:r>
              <a:rPr lang="en-GB" dirty="0" err="1"/>
              <a:t>EXAMPLe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2992-29A8-C914-1C66-C9C9E3E5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16" y="1446945"/>
            <a:ext cx="3199326" cy="97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1C86E-6ACB-AC33-66B5-DE9142C0DF72}"/>
              </a:ext>
            </a:extLst>
          </p:cNvPr>
          <p:cNvSpPr txBox="1"/>
          <p:nvPr/>
        </p:nvSpPr>
        <p:spPr>
          <a:xfrm>
            <a:off x="9982198" y="56430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9B1CF-A0E3-7D3C-9545-42266FBA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980" y="394324"/>
            <a:ext cx="3223905" cy="3034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C0271-ACA6-E553-E79B-A485CDE4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14" y="3089214"/>
            <a:ext cx="3952522" cy="3034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F9A2AF-AE78-B1A4-46A1-B4B23D5B0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703" y="3089891"/>
            <a:ext cx="3928745" cy="30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5AC7F-BF51-F02A-E3A3-40E547F62E8A}"/>
              </a:ext>
            </a:extLst>
          </p:cNvPr>
          <p:cNvSpPr txBox="1"/>
          <p:nvPr/>
        </p:nvSpPr>
        <p:spPr>
          <a:xfrm>
            <a:off x="3510643" y="390252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Init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31A21-42B9-9AEA-E421-533389BF920D}"/>
              </a:ext>
            </a:extLst>
          </p:cNvPr>
          <p:cNvSpPr txBox="1"/>
          <p:nvPr/>
        </p:nvSpPr>
        <p:spPr>
          <a:xfrm>
            <a:off x="10052955" y="390252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Approx</a:t>
            </a:r>
            <a:r>
              <a:rPr lang="en-US" dirty="0"/>
              <a:t> Init</a:t>
            </a:r>
          </a:p>
        </p:txBody>
      </p:sp>
    </p:spTree>
    <p:extLst>
      <p:ext uri="{BB962C8B-B14F-4D97-AF65-F5344CB8AC3E}">
        <p14:creationId xmlns:p14="http://schemas.microsoft.com/office/powerpoint/2010/main" val="1968197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Basis: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Hamitonian</a:t>
            </a:r>
            <a:r>
              <a:rPr lang="en-GB" dirty="0"/>
              <a:t> matrix elements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Overlap matrix elements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u="sng" dirty="0"/>
              <a:t>Exponentially large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Diagonalisation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70339F-08FE-9E32-C617-E2928A41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35" y="2169987"/>
            <a:ext cx="2119129" cy="302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8D0E5-B029-D96A-2236-D1680481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435" y="3415996"/>
            <a:ext cx="20574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2EBB8-0A5E-4E27-DD8B-23EB0E03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5" y="4621818"/>
            <a:ext cx="15621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0EF48-2832-346D-2646-DCC85B95B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635" y="1542988"/>
            <a:ext cx="2082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7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@2022 by </a:t>
            </a:r>
            <a:r>
              <a:rPr lang="en-US" dirty="0" err="1"/>
              <a:t>Quantinuum</a:t>
            </a:r>
            <a:r>
              <a:rPr lang="en-US" dirty="0"/>
              <a:t>. All rights reserved.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Kyrlov</a:t>
            </a:r>
            <a:r>
              <a:rPr lang="en-GB" dirty="0"/>
              <a:t> Basis: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Powers of functions of H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Weighted linear combination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u="sng" dirty="0"/>
              <a:t>Smaller GEVP to solve (10 – 100s)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Krylov</a:t>
            </a:r>
            <a:r>
              <a:rPr lang="en-GB" dirty="0"/>
              <a:t>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77006-0BAA-9D5C-AA73-DB419F3F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10" y="3676825"/>
            <a:ext cx="8521431" cy="35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8F71D-9940-0F4C-A5BF-47055A441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8" b="-11537"/>
          <a:stretch/>
        </p:blipFill>
        <p:spPr>
          <a:xfrm>
            <a:off x="3410457" y="2471276"/>
            <a:ext cx="6285480" cy="42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0339F-08FE-9E32-C617-E2928A41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62" y="5031719"/>
            <a:ext cx="2464875" cy="3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Kyrlov</a:t>
            </a:r>
            <a:r>
              <a:rPr lang="en-GB" dirty="0"/>
              <a:t> GEVP: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Hamiltonian matrix elements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Overlap matrix elements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u="sng" dirty="0"/>
              <a:t>Complexity shifted to matrix element calculation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Krylov</a:t>
            </a:r>
            <a:r>
              <a:rPr lang="en-GB" dirty="0"/>
              <a:t>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70339F-08FE-9E32-C617-E2928A41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35" y="2097942"/>
            <a:ext cx="2119129" cy="30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C2D53-819D-0BC0-54F9-A4E6BC50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3255255"/>
            <a:ext cx="41148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E2AAF4-D030-F8B4-4EFF-1ECEA4EF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49" y="4528936"/>
            <a:ext cx="3746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9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Real time evolution 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Imaginary time evolution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Chebyshev polynomials (recursive double angle formulas)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u="sng" dirty="0"/>
              <a:t>Lots of open research in this area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51974C5-C93F-4DF4-CCA1-A718CC580C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Krylov </a:t>
                </a:r>
                <a:r>
                  <a:rPr lang="en-GB" dirty="0"/>
                  <a:t>Methods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51974C5-C93F-4DF4-CCA1-A718CC580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F341C4-735D-48C2-569A-B9F1D59E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92" y="856456"/>
            <a:ext cx="2362200" cy="342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B33AAE-1CBD-A37F-478E-2BF9B4D96B09}"/>
              </a:ext>
            </a:extLst>
          </p:cNvPr>
          <p:cNvSpPr txBox="1"/>
          <p:nvPr/>
        </p:nvSpPr>
        <p:spPr>
          <a:xfrm>
            <a:off x="6136525" y="84324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function via SVD: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310A08-633C-D257-7D2E-174D0A78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24" y="2123970"/>
            <a:ext cx="43561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E85E58-3DF3-E5D2-82C9-ABA6740B7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3279159"/>
            <a:ext cx="4267200" cy="39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090E54-3AD4-0B07-13B9-BB11D75A8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49" y="4562186"/>
            <a:ext cx="7683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Real time evolution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 Hamiltonian matrix elements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Overlap Matrices 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Unitary </a:t>
            </a:r>
            <a:r>
              <a:rPr lang="en-GB" dirty="0" err="1"/>
              <a:t>KryloV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CC4E72-9EC6-7726-2196-D389C445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73" y="2390055"/>
            <a:ext cx="43561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9A928-93F1-3FCE-3C99-7BEFABB1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562" y="1576203"/>
            <a:ext cx="20828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A70E57-43F2-B499-65FA-FF114C4D3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762" y="3263718"/>
            <a:ext cx="7772400" cy="426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EA635F-D672-5332-64FD-67C3F279B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4679267"/>
            <a:ext cx="6629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All the elements of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Generated from a set 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Significantly reducing the number of elements compared to the standard </a:t>
            </a:r>
            <a:r>
              <a:rPr lang="en-GB" dirty="0" err="1"/>
              <a:t>krylov</a:t>
            </a: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Unitary </a:t>
            </a:r>
            <a:r>
              <a:rPr lang="en-GB" dirty="0" err="1"/>
              <a:t>KryloV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F9A928-93F1-3FCE-3C99-7BEFABB1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169" y="1587011"/>
            <a:ext cx="20828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AC02A7-3477-789D-2143-BDF95458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69" y="2446299"/>
            <a:ext cx="34290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967A5D-F860-D27A-D559-7D146AF0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969" y="2412355"/>
            <a:ext cx="43180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265E6C-2762-86CE-1137-86D60B505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45" y="3593796"/>
            <a:ext cx="2057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53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In most cases the Hamiltonian is a weighted linear combination of unitary </a:t>
            </a:r>
            <a:r>
              <a:rPr lang="en-GB" sz="2309" dirty="0" err="1">
                <a:latin typeface="Lato Light" panose="020F0502020204030203" pitchFamily="34" charset="0"/>
              </a:rPr>
              <a:t>Paulis</a:t>
            </a: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solidFill>
                  <a:srgbClr val="FF0000"/>
                </a:solidFill>
                <a:latin typeface="Lato Light" panose="020F0502020204030203" pitchFamily="34" charset="0"/>
              </a:rPr>
              <a:t>Unitary Pauli needs to be measured individually or in commuting sets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solidFill>
                  <a:srgbClr val="FF0000"/>
                </a:solidFill>
                <a:latin typeface="Lato Light" panose="020F0502020204030203" pitchFamily="34" charset="0"/>
              </a:rPr>
              <a:t>Coefficient then multiplied with the result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0FF62-E51E-4C85-AE9A-0A3797FD6D91}"/>
              </a:ext>
            </a:extLst>
          </p:cNvPr>
          <p:cNvSpPr/>
          <p:nvPr/>
        </p:nvSpPr>
        <p:spPr>
          <a:xfrm>
            <a:off x="4523142" y="5139442"/>
            <a:ext cx="786394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AE147-7C74-B017-6BB2-97E36D5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42" y="2150817"/>
            <a:ext cx="2987550" cy="1080006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C4B82-5563-170C-5573-CD6A995C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" y="4433642"/>
            <a:ext cx="10949847" cy="6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2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010629-021F-ABD5-4128-ADA353F557E6}"/>
              </a:ext>
            </a:extLst>
          </p:cNvPr>
          <p:cNvSpPr txBox="1"/>
          <p:nvPr/>
        </p:nvSpPr>
        <p:spPr>
          <a:xfrm>
            <a:off x="508714" y="655680"/>
            <a:ext cx="12468498" cy="491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Can we apply the whole </a:t>
            </a:r>
            <a:r>
              <a:rPr lang="en-GB" sz="2309" b="1" u="sng" dirty="0">
                <a:latin typeface="Lato Light" panose="020F0502020204030203" pitchFamily="34" charset="0"/>
              </a:rPr>
              <a:t>non unitary </a:t>
            </a:r>
            <a:r>
              <a:rPr lang="en-GB" sz="2309" dirty="0">
                <a:latin typeface="Lato Light" panose="020F0502020204030203" pitchFamily="34" charset="0"/>
              </a:rPr>
              <a:t>Hamiltonian to a state at the circuit level?</a:t>
            </a: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algn="just">
              <a:lnSpc>
                <a:spcPct val="114000"/>
              </a:lnSpc>
            </a:pPr>
            <a:endParaRPr lang="en-GB" sz="2309" dirty="0"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dirty="0">
                <a:latin typeface="Lato Light" panose="020F0502020204030203" pitchFamily="34" charset="0"/>
              </a:rPr>
              <a:t>Can we measure the whole Hamiltonian expectation value at once?</a:t>
            </a: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endParaRPr lang="en-GB" sz="2309" dirty="0">
              <a:solidFill>
                <a:srgbClr val="FF0000"/>
              </a:solidFill>
              <a:latin typeface="Lato Light" panose="020F0502020204030203" pitchFamily="34" charset="0"/>
            </a:endParaRPr>
          </a:p>
          <a:p>
            <a:pPr marL="753923" indent="-753923" algn="just">
              <a:lnSpc>
                <a:spcPct val="114000"/>
              </a:lnSpc>
              <a:buFont typeface="Wingdings" pitchFamily="2" charset="2"/>
              <a:buChar char="§"/>
            </a:pPr>
            <a:r>
              <a:rPr lang="en-GB" sz="2309" b="1" dirty="0">
                <a:solidFill>
                  <a:srgbClr val="FF0000"/>
                </a:solidFill>
                <a:latin typeface="Lato Light" panose="020F0502020204030203" pitchFamily="34" charset="0"/>
              </a:rPr>
              <a:t>Use Linear Combination of </a:t>
            </a:r>
            <a:r>
              <a:rPr lang="en-GB" sz="2309" b="1" dirty="0" err="1">
                <a:solidFill>
                  <a:srgbClr val="FF0000"/>
                </a:solidFill>
                <a:latin typeface="Lato Light" panose="020F0502020204030203" pitchFamily="34" charset="0"/>
              </a:rPr>
              <a:t>Unitaries</a:t>
            </a:r>
            <a:r>
              <a:rPr lang="en-GB" sz="2309" b="1" dirty="0">
                <a:solidFill>
                  <a:srgbClr val="FF0000"/>
                </a:solidFill>
                <a:latin typeface="Lato Light" panose="020F0502020204030203" pitchFamily="34" charset="0"/>
              </a:rPr>
              <a:t> (LCU) block encoding strategy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81F89A-19CD-4811-D243-AFC426B38113}"/>
              </a:ext>
            </a:extLst>
          </p:cNvPr>
          <p:cNvSpPr txBox="1">
            <a:spLocks/>
          </p:cNvSpPr>
          <p:nvPr/>
        </p:nvSpPr>
        <p:spPr>
          <a:xfrm>
            <a:off x="842552" y="530425"/>
            <a:ext cx="10506892" cy="73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Linear Combination of </a:t>
            </a:r>
            <a:r>
              <a:rPr lang="en-GB" dirty="0" err="1"/>
              <a:t>Unitaries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9F5308-2680-09CD-EA3B-F6E9AD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32" y="3978147"/>
            <a:ext cx="2434885" cy="732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866FD-4540-4B76-DC02-3A310A5C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8" y="1888063"/>
            <a:ext cx="1524279" cy="7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Quantinuum">
      <a:dk1>
        <a:srgbClr val="688195"/>
      </a:dk1>
      <a:lt1>
        <a:srgbClr val="FFFFFF"/>
      </a:lt1>
      <a:dk2>
        <a:srgbClr val="243746"/>
      </a:dk2>
      <a:lt2>
        <a:srgbClr val="D9D8D6"/>
      </a:lt2>
      <a:accent1>
        <a:srgbClr val="93795D"/>
      </a:accent1>
      <a:accent2>
        <a:srgbClr val="FB4926"/>
      </a:accent2>
      <a:accent3>
        <a:srgbClr val="F78E37"/>
      </a:accent3>
      <a:accent4>
        <a:srgbClr val="FCC030"/>
      </a:accent4>
      <a:accent5>
        <a:srgbClr val="93B6BB"/>
      </a:accent5>
      <a:accent6>
        <a:srgbClr val="883A5E"/>
      </a:accent6>
      <a:hlink>
        <a:srgbClr val="5DBD74"/>
      </a:hlink>
      <a:folHlink>
        <a:srgbClr val="883A5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C19E250F5A0F44A19548DBB669253F" ma:contentTypeVersion="13" ma:contentTypeDescription="Create a new document." ma:contentTypeScope="" ma:versionID="23e3ee8fb5cfbf0a7b19fe11c6d45b28">
  <xsd:schema xmlns:xsd="http://www.w3.org/2001/XMLSchema" xmlns:xs="http://www.w3.org/2001/XMLSchema" xmlns:p="http://schemas.microsoft.com/office/2006/metadata/properties" xmlns:ns2="a98f1abe-f840-4649-b0a0-fd180f102d2c" xmlns:ns3="05310d7a-b615-44ee-ae47-774c8f1a15f6" targetNamespace="http://schemas.microsoft.com/office/2006/metadata/properties" ma:root="true" ma:fieldsID="315d6529c8edbbee76c31431a0085b5e" ns2:_="" ns3:_="">
    <xsd:import namespace="a98f1abe-f840-4649-b0a0-fd180f102d2c"/>
    <xsd:import namespace="05310d7a-b615-44ee-ae47-774c8f1a15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f1abe-f840-4649-b0a0-fd180f102d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cd94d39-bb39-4d6b-82b2-9eb3540910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10d7a-b615-44ee-ae47-774c8f1a15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a6c6dbf-c28b-4a9b-a260-38e8637d637c}" ma:internalName="TaxCatchAll" ma:showField="CatchAllData" ma:web="05310d7a-b615-44ee-ae47-774c8f1a15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8f1abe-f840-4649-b0a0-fd180f102d2c">
      <Terms xmlns="http://schemas.microsoft.com/office/infopath/2007/PartnerControls"/>
    </lcf76f155ced4ddcb4097134ff3c332f>
    <TaxCatchAll xmlns="05310d7a-b615-44ee-ae47-774c8f1a15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1302AE-798C-4E6F-8DFD-B89CAFE95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f1abe-f840-4649-b0a0-fd180f102d2c"/>
    <ds:schemaRef ds:uri="05310d7a-b615-44ee-ae47-774c8f1a15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8F3B2E-301C-45C0-BD42-1AEC76FD174D}">
  <ds:schemaRefs>
    <ds:schemaRef ds:uri="9aeaa2df-1c93-4364-be48-73f78b98ade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16d70e38-c5f6-40a6-8dbb-490f9c415b35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a98f1abe-f840-4649-b0a0-fd180f102d2c"/>
    <ds:schemaRef ds:uri="05310d7a-b615-44ee-ae47-774c8f1a15f6"/>
  </ds:schemaRefs>
</ds:datastoreItem>
</file>

<file path=customXml/itemProps3.xml><?xml version="1.0" encoding="utf-8"?>
<ds:datastoreItem xmlns:ds="http://schemas.openxmlformats.org/officeDocument/2006/customXml" ds:itemID="{CFA23D4B-C01D-4712-A283-5F16B39DDD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14371</TotalTime>
  <Words>2512</Words>
  <Application>Microsoft Macintosh PowerPoint</Application>
  <PresentationFormat>Widescreen</PresentationFormat>
  <Paragraphs>1429</Paragraphs>
  <Slides>139</Slides>
  <Notes>21</Notes>
  <HiddenSlides>43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58" baseType="lpstr">
      <vt:lpstr>Proxima Nova</vt:lpstr>
      <vt:lpstr>inherit</vt:lpstr>
      <vt:lpstr>Arial</vt:lpstr>
      <vt:lpstr>Lato Light</vt:lpstr>
      <vt:lpstr>Lucida Grande</vt:lpstr>
      <vt:lpstr>Cambria Math</vt:lpstr>
      <vt:lpstr>Symbol</vt:lpstr>
      <vt:lpstr>Calibri</vt:lpstr>
      <vt:lpstr>-apple-system</vt:lpstr>
      <vt:lpstr>Object Sans</vt:lpstr>
      <vt:lpstr>Wingdings</vt:lpstr>
      <vt:lpstr>Avenir</vt:lpstr>
      <vt:lpstr>System Font Regular</vt:lpstr>
      <vt:lpstr>Cambridge</vt:lpstr>
      <vt:lpstr>Object Sans Thin</vt:lpstr>
      <vt:lpstr>Honeywell Sans</vt:lpstr>
      <vt:lpstr>Honeywell Sans Black</vt:lpstr>
      <vt:lpstr>Lato Thin</vt:lpstr>
      <vt:lpstr>Office Theme</vt:lpstr>
      <vt:lpstr>NISQ Digital Quantum Simulation</vt:lpstr>
      <vt:lpstr>Surface Electrode Ion-Traps (H-series)</vt:lpstr>
      <vt:lpstr>Computing in QCCD systems</vt:lpstr>
      <vt:lpstr>PowerPoint Presentation</vt:lpstr>
      <vt:lpstr>PowerPoint Presentation</vt:lpstr>
      <vt:lpstr>Universal Gate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Fourier expansion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Exact Diagonalisation</vt:lpstr>
      <vt:lpstr>Krylov Methods</vt:lpstr>
      <vt:lpstr>Krylov Methods</vt:lpstr>
      <vt:lpstr>Krylov Methods f(H)</vt:lpstr>
      <vt:lpstr>Unitary KryloV</vt:lpstr>
      <vt:lpstr>Unitary KryloV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Prepare oracle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 Geiser</dc:creator>
  <cp:lastModifiedBy>Nathan Fitzpatrick</cp:lastModifiedBy>
  <cp:revision>26</cp:revision>
  <dcterms:created xsi:type="dcterms:W3CDTF">2022-11-16T22:01:48Z</dcterms:created>
  <dcterms:modified xsi:type="dcterms:W3CDTF">2023-08-04T12:50:47Z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0x01010063C19E250F5A0F44A19548DBB669253F</vt:lpwstr>
  </property>
  <property fmtid="{D5CDD505-2E9C-101B-9397-08002B2CF9AE}" pid="3" name="_dlc_DocIdItemGuid">
    <vt:lpwstr>8cd066b9-9d02-42c9-b84b-f23713e73670</vt:lpwstr>
  </property>
</Properties>
</file>